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ppt/tags/tag14.xml" ContentType="application/vnd.openxmlformats-officedocument.presentationml.tags+xml"/>
  <Override PartName="/ppt/notesSlides/notesSlide14.xml" ContentType="application/vnd.openxmlformats-officedocument.presentationml.notesSlide+xml"/>
  <Override PartName="/ppt/tags/tag15.xml" ContentType="application/vnd.openxmlformats-officedocument.presentationml.tags+xml"/>
  <Override PartName="/ppt/notesSlides/notesSlide15.xml" ContentType="application/vnd.openxmlformats-officedocument.presentationml.notesSlide+xml"/>
  <Override PartName="/ppt/tags/tag16.xml" ContentType="application/vnd.openxmlformats-officedocument.presentationml.tags+xml"/>
  <Override PartName="/ppt/notesSlides/notesSlide16.xml" ContentType="application/vnd.openxmlformats-officedocument.presentationml.notesSlide+xml"/>
  <Override PartName="/ppt/tags/tag17.xml" ContentType="application/vnd.openxmlformats-officedocument.presentationml.tags+xml"/>
  <Override PartName="/ppt/notesSlides/notesSlide17.xml" ContentType="application/vnd.openxmlformats-officedocument.presentationml.notesSlide+xml"/>
  <Override PartName="/ppt/tags/tag18.xml" ContentType="application/vnd.openxmlformats-officedocument.presentationml.tags+xml"/>
  <Override PartName="/ppt/notesSlides/notesSlide18.xml" ContentType="application/vnd.openxmlformats-officedocument.presentationml.notesSlide+xml"/>
  <Override PartName="/ppt/tags/tag19.xml" ContentType="application/vnd.openxmlformats-officedocument.presentationml.tags+xml"/>
  <Override PartName="/ppt/notesSlides/notesSlide19.xml" ContentType="application/vnd.openxmlformats-officedocument.presentationml.notesSlide+xml"/>
  <Override PartName="/ppt/tags/tag20.xml" ContentType="application/vnd.openxmlformats-officedocument.presentationml.tags+xml"/>
  <Override PartName="/ppt/notesSlides/notesSlide20.xml" ContentType="application/vnd.openxmlformats-officedocument.presentationml.notesSlide+xml"/>
  <Override PartName="/ppt/tags/tag21.xml" ContentType="application/vnd.openxmlformats-officedocument.presentationml.tags+xml"/>
  <Override PartName="/ppt/notesSlides/notesSlide21.xml" ContentType="application/vnd.openxmlformats-officedocument.presentationml.notesSlide+xml"/>
  <Override PartName="/ppt/tags/tag22.xml" ContentType="application/vnd.openxmlformats-officedocument.presentationml.tags+xml"/>
  <Override PartName="/ppt/notesSlides/notesSlide22.xml" ContentType="application/vnd.openxmlformats-officedocument.presentationml.notesSlide+xml"/>
  <Override PartName="/ppt/tags/tag23.xml" ContentType="application/vnd.openxmlformats-officedocument.presentationml.tags+xml"/>
  <Override PartName="/ppt/notesSlides/notesSlide23.xml" ContentType="application/vnd.openxmlformats-officedocument.presentationml.notesSlide+xml"/>
  <Override PartName="/ppt/tags/tag24.xml" ContentType="application/vnd.openxmlformats-officedocument.presentationml.tags+xml"/>
  <Override PartName="/ppt/notesSlides/notesSlide24.xml" ContentType="application/vnd.openxmlformats-officedocument.presentationml.notesSlide+xml"/>
  <Override PartName="/ppt/tags/tag25.xml" ContentType="application/vnd.openxmlformats-officedocument.presentationml.tags+xml"/>
  <Override PartName="/ppt/notesSlides/notesSlide25.xml" ContentType="application/vnd.openxmlformats-officedocument.presentationml.notesSlide+xml"/>
  <Override PartName="/ppt/tags/tag26.xml" ContentType="application/vnd.openxmlformats-officedocument.presentationml.tags+xml"/>
  <Override PartName="/ppt/notesSlides/notesSlide26.xml" ContentType="application/vnd.openxmlformats-officedocument.presentationml.notesSlide+xml"/>
  <Override PartName="/ppt/tags/tag27.xml" ContentType="application/vnd.openxmlformats-officedocument.presentationml.tags+xml"/>
  <Override PartName="/ppt/notesSlides/notesSlide27.xml" ContentType="application/vnd.openxmlformats-officedocument.presentationml.notesSlide+xml"/>
  <Override PartName="/ppt/tags/tag28.xml" ContentType="application/vnd.openxmlformats-officedocument.presentationml.tags+xml"/>
  <Override PartName="/ppt/notesSlides/notesSlide28.xml" ContentType="application/vnd.openxmlformats-officedocument.presentationml.notesSlide+xml"/>
  <Override PartName="/ppt/tags/tag29.xml" ContentType="application/vnd.openxmlformats-officedocument.presentationml.tags+xml"/>
  <Override PartName="/ppt/notesSlides/notesSlide29.xml" ContentType="application/vnd.openxmlformats-officedocument.presentationml.notesSlide+xml"/>
  <Override PartName="/ppt/tags/tag30.xml" ContentType="application/vnd.openxmlformats-officedocument.presentationml.tags+xml"/>
  <Override PartName="/ppt/notesSlides/notesSlide30.xml" ContentType="application/vnd.openxmlformats-officedocument.presentationml.notesSlide+xml"/>
  <Override PartName="/ppt/tags/tag31.xml" ContentType="application/vnd.openxmlformats-officedocument.presentationml.tags+xml"/>
  <Override PartName="/ppt/notesSlides/notesSlide31.xml" ContentType="application/vnd.openxmlformats-officedocument.presentationml.notesSlide+xml"/>
  <Override PartName="/ppt/tags/tag32.xml" ContentType="application/vnd.openxmlformats-officedocument.presentationml.tags+xml"/>
  <Override PartName="/ppt/notesSlides/notesSlide32.xml" ContentType="application/vnd.openxmlformats-officedocument.presentationml.notesSlide+xml"/>
  <Override PartName="/ppt/tags/tag33.xml" ContentType="application/vnd.openxmlformats-officedocument.presentationml.tags+xml"/>
  <Override PartName="/ppt/notesSlides/notesSlide33.xml" ContentType="application/vnd.openxmlformats-officedocument.presentationml.notesSlide+xml"/>
  <Override PartName="/ppt/tags/tag34.xml" ContentType="application/vnd.openxmlformats-officedocument.presentationml.tags+xml"/>
  <Override PartName="/ppt/notesSlides/notesSlide34.xml" ContentType="application/vnd.openxmlformats-officedocument.presentationml.notesSlide+xml"/>
  <Override PartName="/ppt/tags/tag35.xml" ContentType="application/vnd.openxmlformats-officedocument.presentationml.tags+xml"/>
  <Override PartName="/ppt/notesSlides/notesSlide35.xml" ContentType="application/vnd.openxmlformats-officedocument.presentationml.notesSlide+xml"/>
  <Override PartName="/ppt/tags/tag36.xml" ContentType="application/vnd.openxmlformats-officedocument.presentationml.tags+xml"/>
  <Override PartName="/ppt/notesSlides/notesSlide36.xml" ContentType="application/vnd.openxmlformats-officedocument.presentationml.notesSlide+xml"/>
  <Override PartName="/ppt/tags/tag37.xml" ContentType="application/vnd.openxmlformats-officedocument.presentationml.tags+xml"/>
  <Override PartName="/ppt/notesSlides/notesSlide37.xml" ContentType="application/vnd.openxmlformats-officedocument.presentationml.notesSlide+xml"/>
  <Override PartName="/ppt/tags/tag38.xml" ContentType="application/vnd.openxmlformats-officedocument.presentationml.tags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43"/>
  </p:notesMasterIdLst>
  <p:sldIdLst>
    <p:sldId id="401" r:id="rId5"/>
    <p:sldId id="428" r:id="rId6"/>
    <p:sldId id="656" r:id="rId7"/>
    <p:sldId id="742" r:id="rId8"/>
    <p:sldId id="743" r:id="rId9"/>
    <p:sldId id="744" r:id="rId10"/>
    <p:sldId id="745" r:id="rId11"/>
    <p:sldId id="747" r:id="rId12"/>
    <p:sldId id="748" r:id="rId13"/>
    <p:sldId id="755" r:id="rId14"/>
    <p:sldId id="756" r:id="rId15"/>
    <p:sldId id="757" r:id="rId16"/>
    <p:sldId id="758" r:id="rId17"/>
    <p:sldId id="759" r:id="rId18"/>
    <p:sldId id="760" r:id="rId19"/>
    <p:sldId id="761" r:id="rId20"/>
    <p:sldId id="762" r:id="rId21"/>
    <p:sldId id="729" r:id="rId22"/>
    <p:sldId id="728" r:id="rId23"/>
    <p:sldId id="731" r:id="rId24"/>
    <p:sldId id="510" r:id="rId25"/>
    <p:sldId id="486" r:id="rId26"/>
    <p:sldId id="725" r:id="rId27"/>
    <p:sldId id="569" r:id="rId28"/>
    <p:sldId id="763" r:id="rId29"/>
    <p:sldId id="766" r:id="rId30"/>
    <p:sldId id="764" r:id="rId31"/>
    <p:sldId id="749" r:id="rId32"/>
    <p:sldId id="567" r:id="rId33"/>
    <p:sldId id="734" r:id="rId34"/>
    <p:sldId id="665" r:id="rId35"/>
    <p:sldId id="700" r:id="rId36"/>
    <p:sldId id="701" r:id="rId37"/>
    <p:sldId id="427" r:id="rId38"/>
    <p:sldId id="459" r:id="rId39"/>
    <p:sldId id="767" r:id="rId40"/>
    <p:sldId id="768" r:id="rId41"/>
    <p:sldId id="741" r:id="rId42"/>
  </p:sldIdLst>
  <p:sldSz cx="12192000" cy="6858000"/>
  <p:notesSz cx="9926638" cy="6797675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oráč Petr" initials="VP" lastIdx="1" clrIdx="0">
    <p:extLst>
      <p:ext uri="{19B8F6BF-5375-455C-9EA6-DF929625EA0E}">
        <p15:presenceInfo xmlns:p15="http://schemas.microsoft.com/office/powerpoint/2012/main" userId="S-1-5-21-87323111-233066089-4003992289-118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BFBF"/>
    <a:srgbClr val="FFFF00"/>
    <a:srgbClr val="60A500"/>
    <a:srgbClr val="FFFFFF"/>
    <a:srgbClr val="868886"/>
    <a:srgbClr val="1E5E9B"/>
    <a:srgbClr val="A6A6A6"/>
    <a:srgbClr val="2F55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511" autoAdjust="0"/>
    <p:restoredTop sz="91160" autoAdjust="0"/>
  </p:normalViewPr>
  <p:slideViewPr>
    <p:cSldViewPr snapToGrid="0">
      <p:cViewPr varScale="1">
        <p:scale>
          <a:sx n="78" d="100"/>
          <a:sy n="78" d="100"/>
        </p:scale>
        <p:origin x="49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5622799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AFC680-DB07-4251-BEFC-2BB5C95BA6AC}" type="datetimeFigureOut">
              <a:rPr lang="cs-CZ" smtClean="0"/>
              <a:t>03.06.2025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50900"/>
            <a:ext cx="4075112" cy="2292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992665" y="3271381"/>
            <a:ext cx="794131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1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5622799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5C5A58-8EC2-4296-942E-803877AECDCC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46467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272835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08DF12-6BB8-DF99-2543-35BAE3CDBA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376C6E78-9608-54D9-53E5-A9312BB0F2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14B3B8F2-4785-25E7-56A1-3EB49732FF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76CB182-B808-5627-0A3C-4CD762AF81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10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300390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EA00EE-C9AE-5499-AEE0-CDDF6F8892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8E4016F-631C-18E4-4FB6-BF8523A622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8BCC7252-BBF8-5EA6-4205-8D62100BA2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FD95277-5C38-4B7C-6031-265622540F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11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89316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5E3FF6-6124-75B2-F307-26255A63CF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A9723FA8-EC6B-BC63-825B-405E118EC4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D434F90C-E903-1196-8B6E-59D229BA9F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7D3FBAD-7FA5-0702-FC99-3FAE5730A6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12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607708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158569-DEBF-9577-2F6B-E00B435396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4AACF2F6-C630-5FA7-62AF-29233DC0AF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CCB340E-04F5-6F3E-E2A3-47B9277FA0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3E9C46B-4642-715A-CAE1-8E16CF8B29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13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815296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F5489A-4950-FBCE-320C-63D8FCA7AF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26FAC99A-5A40-6385-CE3D-A8C10C9A9D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9C28E3F3-00EE-E3CD-689E-041CE084DD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EFF987E-6C54-61BB-B946-6EE6008B2F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14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789635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2FAE9D-684E-A3DC-1F73-62425DF00F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E334D71F-400A-AD8B-F850-9717FF3747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355C5FEE-090B-7882-4FAD-C51C6159FB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1F9D3FD-1318-C06B-0F5C-D6E513C0E2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15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56192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D23939-8E16-17D6-371B-008B354CA4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5727E549-1892-36CF-1D26-3E9E898457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36B967EA-521A-0137-224B-21B43914AF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88605D0-D013-959F-48B6-38ED836B8F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16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961241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A11F05-C73A-77C7-C619-BDF5E0C752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1AB79511-8D4B-C709-AED1-05BCCA437A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C4AAB69C-E3BA-9DC9-146C-A3F3C711E5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1E70875-6692-6A7A-E697-C0EC69A9CE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17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133036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A6A52D-E7A3-E842-2EFD-827A4941A6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2BA8AD67-479C-5A6B-46D4-4A424C0ABC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1395DA0D-7116-D06A-B2B0-2B8981AA51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8E909E1-BE32-3A8F-88CB-3538FC34F4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18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587940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A0BD80-1725-ED5E-F7BC-76BABFFEC9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746D97E2-BFC4-7D14-0DDC-3B911E7816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F0DC31D-19A2-D8E5-5752-81436C6BE9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1C206B2-B78D-8C6E-A427-C7B63AED74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19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229754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407480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427859-B1A8-9AE3-BC70-E5F86BDA9C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636F6C88-0362-2AAF-625D-BA4B6FDCF8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9458775-CF16-1043-8689-6AA3122D78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C0F73D3-A03A-3E0C-C83D-9BF13F4CF0B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20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703801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21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752060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22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673182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E965EF-CE78-F42B-4C7F-5166BA6E15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5692191C-07A1-B1BA-978D-6A7D2E91BF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5693A256-B06C-0DC2-7FE8-2B5B206916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6ECEED6-5E2F-5AC0-C4C9-B2F6063371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23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031776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24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30893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BBE6E6-E77E-7693-4B3F-14C95767AE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CF3C8587-5E77-BADF-CC21-15B1177D90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4302DDAD-1F68-8852-D587-34B2F1F75B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B31448F-2C93-591A-1955-FA17714D5A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25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7893548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3B981C-6305-7EFE-AEF6-119E1D1DF8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BF49B99-1FD7-F619-635F-D59B1D6A30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86FD3018-260E-9BD7-F945-F50B35CB96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D5ABCDC-C00E-177E-F660-B570234795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26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815950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9485C2-6ECF-030D-CBD4-1779386343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B9CD4734-4ED4-C1C1-2444-96752416D4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084DA9D6-BEC3-813F-E3DB-96B913874E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5F58178-8E10-A6EB-6542-7594EAB272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27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58445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28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308932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29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440886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3745567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7E4B0A-E6F6-129E-DA23-634885E57D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247B3432-DB83-1621-DDC6-6ECD166EBC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B4EADAB7-115E-476C-C30C-8C7C0E6622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F444222-ADFB-53CA-A9DB-1A87529567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30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4854541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31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9879500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906EF6-A3A8-675E-79A4-5BD57764B3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9150C389-C7C7-EBF7-981B-2E5B1F0162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3E4BA0BD-3D73-D763-F50E-9148029AC5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19B338B-9D1B-3052-43D1-9EC4816A08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32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0337886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6D678E-84E5-B3E3-6407-E772154E5C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1FEC22B5-BB77-5271-F6EB-B4F5CD29CA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5374519-B156-3E23-6092-63C11FCCB2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A001E68-916E-31A6-EA94-2C213B52EB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33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1357525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34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1198786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35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2997917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7F1AEA-C5AC-1C28-9FCB-1AFFE14D84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62DBEDEF-82C7-DEB9-A078-EEFF221932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266275F5-13AA-492D-1029-958761D124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E2A5F99-ED5F-A9D1-3107-BDBC8AEDCF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36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3968457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F01451-D5BA-8AA8-3F61-532DF84B50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11F352F7-5AEA-1E73-7D35-9B8C4EE206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B0628E6E-E82B-2645-A838-EDB4A566A3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345563F-56D9-2370-15D5-A43EE0EF7C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37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2506064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38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119878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40F2AE-ABD2-96DC-8E45-F5C863E7DE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9C55895C-1A53-0340-ABEE-C09C2D6475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AA489003-D356-42F8-D4EE-FBA37F050B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AE46075-780C-2788-8623-815459232F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189074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5552FC-A5AD-9E31-55FB-F6F6211817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436B1380-D132-3496-58F3-C891395D4A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37E0D9EA-C1A7-5020-5646-D194A18B87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4650300-14A2-F3BB-93D9-161FAAA830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282530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DAA8A6-0EBF-3844-5A91-27F60DE4A1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4F687526-C96E-F304-7EDE-80119BC79B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2306D5C8-0395-7702-2EF6-01F36CCFD1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99CA268-B8B6-F22C-66D9-9584C2AC4F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015336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859EAF-2DE5-01E9-65FD-691E5B27DD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AE09E682-E150-52BD-ED0C-224F0DD719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BAA829E1-D1E9-A2E6-AE55-6BE869B083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02B3064-7CA2-E54E-A739-55C5FFDBED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727020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B29056-4EBD-FD48-98C8-150C134147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8573E4E9-4C3B-174B-1FB4-086399AF43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DC4873D2-3B63-B6E7-12C2-93D258103F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B843A52-9491-D541-B6BF-0D3DB2117E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177665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DC36E1-CC10-6745-C045-19557A06FA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EA99E9DC-A12A-B29C-7F33-7B332F7559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8E843DD2-3934-CDCB-A669-B4DB4FCE3E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2984996-EE88-C020-E715-E4195B50C52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831708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AAE295-8DF6-41D2-8ACF-F51FB38BE0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ECEB262-4757-491B-87DD-3710CA46A3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A04C002-A3DC-4559-91AA-B6EFB6256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47E4B-68F7-4AAB-9495-1EA670F0E4B8}" type="datetime1">
              <a:rPr lang="cs-CZ" smtClean="0"/>
              <a:t>03.06.2025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51E0B87-D454-496C-A594-6BC131173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42D953B-D184-4147-84D2-58D9D70E8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41DC-EC49-4302-9BDE-C02D94C7654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98193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DD2772-C437-4293-8949-2598AB973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606C5C2-4FF8-41FF-84B9-C4F58FDBB7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E39D1D3-3D7C-4727-B0B9-EF14621E0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5FF26-CD29-4620-A526-D68B94B2F350}" type="datetime1">
              <a:rPr lang="cs-CZ" smtClean="0"/>
              <a:t>03.06.2025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F5A7976-26EF-467A-80B6-CF1FF04BD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7656566-9152-41F1-8AB7-4F9CAFCEF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41DC-EC49-4302-9BDE-C02D94C7654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0838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3EAA1F29-3091-4309-B02C-989628A098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D320971-0649-4036-81B3-981C88DF73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0561840-53B5-4648-B167-911318CD8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B42CA-16A0-4AA5-B03D-957873BA1D2D}" type="datetime1">
              <a:rPr lang="cs-CZ" smtClean="0"/>
              <a:t>03.06.2025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49159D7-1C5A-487E-A399-68570A13D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831A0F8-6CC0-41BC-B4E1-F592C31B0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41DC-EC49-4302-9BDE-C02D94C7654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31590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D45F75-37FB-40F7-B0BD-6B3F317F6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05A18A0-DFF0-4102-9C85-B1EB320B00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2B9F19A-1D97-4E30-AE7B-4FBC00C92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55FCC-D344-4EED-BE02-642F8D2C174A}" type="datetime1">
              <a:rPr lang="cs-CZ" smtClean="0"/>
              <a:t>03.06.2025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EE82282-D8F2-45D5-A0C7-D187BA98D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C5525CF-CE1E-4484-B5D4-054921584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41DC-EC49-4302-9BDE-C02D94C7654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07802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3B7047-362E-428A-957A-DC86CC4A5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D807FB7-86ED-4149-8722-7767519EEF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8EDB1F6-27A4-4AE6-996B-1B4B66F08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32EF8-42A6-4DCA-BCE8-EB37F28A1442}" type="datetime1">
              <a:rPr lang="cs-CZ" smtClean="0"/>
              <a:t>03.06.2025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C0E603B-4E1B-4390-A804-DA20AFBC7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23DB7C1-304F-4DE5-B17A-21B248B45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41DC-EC49-4302-9BDE-C02D94C7654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33847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820070-EC82-4053-A574-AA2D458D1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66E2A35-E6A0-4E53-BB79-002C6308F4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1BEEAB9-28D3-4A55-8128-E8B3CF01EC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499C17E-5A23-434A-86B4-E8FAA4A20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19A40-EF04-4567-8E4F-230F496FF789}" type="datetime1">
              <a:rPr lang="cs-CZ" smtClean="0"/>
              <a:t>03.06.2025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D66DC22-0F3E-4F47-A10F-B6A5FFD28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A348686-668C-4822-9BD1-50F9836B1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41DC-EC49-4302-9BDE-C02D94C7654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95032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20F35B-7100-4E44-AF52-823C98EDA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EFD9018-C753-4E88-BB5F-0B173F574C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0BA2B36-3C16-4621-A4FC-C373175899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5FEB603A-FD71-4186-B8C6-35EE504D7E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3B051BCE-8580-491E-BD2A-B69870B3DF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19A85BD5-26F7-47AB-B248-0154F8DCF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AF5F4-EAE2-4CCE-8449-FFC0A1CD1EE0}" type="datetime1">
              <a:rPr lang="cs-CZ" smtClean="0"/>
              <a:t>03.06.2025</a:t>
            </a:fld>
            <a:endParaRPr lang="cs-CZ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DA967EA7-03EC-4A85-8513-902D68A35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95B3FF36-6479-44D1-86DC-91FD42B2A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41DC-EC49-4302-9BDE-C02D94C7654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41779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9BE6C8-E759-4B6C-9A8A-439DDD947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6A6DBEEB-D57B-4462-9942-0E10D1225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080DE-841C-45E8-B343-5E06C6822AFC}" type="datetime1">
              <a:rPr lang="cs-CZ" smtClean="0"/>
              <a:t>03.06.2025</a:t>
            </a:fld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4410182-AD9E-4B5A-B6B7-884EA14B2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D605AE6-4175-47EE-AE28-24E4E94A4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41DC-EC49-4302-9BDE-C02D94C7654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94494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8DD32643-7AB5-4499-8D3C-8F51083B8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FB0B5-DCB0-4F72-A6B2-D48AED7686AB}" type="datetime1">
              <a:rPr lang="cs-CZ" smtClean="0"/>
              <a:t>03.06.2025</a:t>
            </a:fld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954E28B7-E780-4E94-8BCB-8EE61438C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FAAF47B-212F-489D-9F78-9B61717F8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41DC-EC49-4302-9BDE-C02D94C7654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82112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C360C8-91B7-4D53-AD14-C254438C9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AF4B5B9-DDAC-4D46-9100-833C42F42E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170668A-D6B1-437D-B6B7-FAC45C2B06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3331F72-AA8F-41EA-861C-F4EF6870C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CB5DD-1F79-472E-9B14-3BE839B8F2E2}" type="datetime1">
              <a:rPr lang="cs-CZ" smtClean="0"/>
              <a:t>03.06.2025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1CC3EAA-1F7B-414D-85DA-87DC2E947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A900D9E-E011-4FC7-AC5C-715C352B7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41DC-EC49-4302-9BDE-C02D94C7654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62761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F16363-A459-44AB-92D7-0E48DDFA2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A6A1C04F-B191-4007-8E3A-0A40F1A2C0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03FCC4F-0B63-4A31-BF08-D441B0B362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3756AD5-5DF3-40A8-AEF2-061108A9C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A1F9C-2CC3-4594-AC03-37E493286541}" type="datetime1">
              <a:rPr lang="cs-CZ" smtClean="0"/>
              <a:t>03.06.2025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BAC0741-48C6-4E16-9B23-39C0EEF65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CEC6B28-81AB-487F-A261-4AC585111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41DC-EC49-4302-9BDE-C02D94C7654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33473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9C1B6042-03E0-4F4F-9252-E394AA48D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C91E4B4-E215-4A48-AF69-2E7E5117E5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C47C0C2-28C1-4DF9-AB73-8FDAC0A502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E1D3E1-CE04-44FA-AAB3-E2A45D2CFCC8}" type="datetime1">
              <a:rPr lang="cs-CZ" smtClean="0"/>
              <a:t>03.06.2025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DF2009A-9E00-4F5E-A3C5-BD2EDD70C4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D2F9B79-7D06-4301-804D-208F68B0AE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4A41DC-EC49-4302-9BDE-C02D94C7654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1037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5" Type="http://schemas.openxmlformats.org/officeDocument/2006/relationships/image" Target="../media/image14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hyperlink" Target="mailto:bd@airport-ostrava.cz" TargetMode="Externa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5" Type="http://schemas.openxmlformats.org/officeDocument/2006/relationships/image" Target="../media/image18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Relationship Id="rId5" Type="http://schemas.openxmlformats.org/officeDocument/2006/relationships/image" Target="../media/image19.pn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Relationship Id="rId6" Type="http://schemas.openxmlformats.org/officeDocument/2006/relationships/image" Target="../media/image20.png"/><Relationship Id="rId5" Type="http://schemas.openxmlformats.org/officeDocument/2006/relationships/hyperlink" Target="Video%20Birdstrike.mp4" TargetMode="Externa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Relationship Id="rId5" Type="http://schemas.openxmlformats.org/officeDocument/2006/relationships/image" Target="../media/image21.pn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5.xml"/><Relationship Id="rId5" Type="http://schemas.openxmlformats.org/officeDocument/2006/relationships/image" Target="../media/image22.pn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6.xml"/><Relationship Id="rId5" Type="http://schemas.openxmlformats.org/officeDocument/2006/relationships/image" Target="../media/image23.png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7.xml"/><Relationship Id="rId5" Type="http://schemas.openxmlformats.org/officeDocument/2006/relationships/image" Target="../media/image24.png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27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8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1.png"/><Relationship Id="rId9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9.xml"/><Relationship Id="rId6" Type="http://schemas.openxmlformats.org/officeDocument/2006/relationships/image" Target="../media/image31.jpeg"/><Relationship Id="rId5" Type="http://schemas.openxmlformats.org/officeDocument/2006/relationships/image" Target="../media/image30.JP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0.xml"/><Relationship Id="rId5" Type="http://schemas.openxmlformats.org/officeDocument/2006/relationships/image" Target="../media/image32.png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1.xml"/><Relationship Id="rId5" Type="http://schemas.openxmlformats.org/officeDocument/2006/relationships/image" Target="../media/image33.JP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4.xml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5.xml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6.xml"/><Relationship Id="rId5" Type="http://schemas.openxmlformats.org/officeDocument/2006/relationships/image" Target="../media/image38.png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7.xml"/><Relationship Id="rId5" Type="http://schemas.openxmlformats.org/officeDocument/2006/relationships/image" Target="../media/image39.png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8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10" name="Nadpis 9">
            <a:extLst>
              <a:ext uri="{FF2B5EF4-FFF2-40B4-BE49-F238E27FC236}">
                <a16:creationId xmlns:a16="http://schemas.microsoft.com/office/drawing/2014/main" id="{6A0569BA-45A9-4BED-90AF-EB9E2361AAC8}"/>
              </a:ext>
            </a:extLst>
          </p:cNvPr>
          <p:cNvSpPr txBox="1">
            <a:spLocks/>
          </p:cNvSpPr>
          <p:nvPr/>
        </p:nvSpPr>
        <p:spPr>
          <a:xfrm>
            <a:off x="0" y="2551112"/>
            <a:ext cx="12188278" cy="1755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0"/>
            <a:r>
              <a:rPr lang="en-US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LRST &amp; LAST, </a:t>
            </a:r>
            <a:br>
              <a:rPr lang="en-US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LBV</a:t>
            </a:r>
            <a:br>
              <a:rPr lang="en-US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r>
              <a:rPr lang="cs-CZ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en-US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cs-CZ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06</a:t>
            </a:r>
            <a:r>
              <a:rPr lang="en-US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202</a:t>
            </a:r>
            <a:r>
              <a:rPr lang="cs-CZ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</a:p>
          <a:p>
            <a:pPr algn="ctr" defTabSz="0"/>
            <a:endParaRPr lang="cs-CZ" sz="54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r>
              <a:rPr lang="en-GB" sz="2800" b="1" dirty="0">
                <a:solidFill>
                  <a:srgbClr val="BFBFB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cs-CZ" sz="2800" b="1" dirty="0">
                <a:solidFill>
                  <a:srgbClr val="BFBFB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poslední</a:t>
            </a:r>
            <a:r>
              <a:rPr lang="en-GB" sz="2800" b="1" dirty="0">
                <a:solidFill>
                  <a:srgbClr val="BFBFB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2800" b="1" dirty="0">
                <a:solidFill>
                  <a:srgbClr val="BFBFB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zasedání LRST 04.</a:t>
            </a:r>
            <a:r>
              <a:rPr lang="en-GB" sz="2800" b="1" dirty="0">
                <a:solidFill>
                  <a:srgbClr val="BFBFB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2800" b="1" dirty="0">
                <a:solidFill>
                  <a:srgbClr val="BFBFB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03</a:t>
            </a:r>
            <a:r>
              <a:rPr lang="en-GB" sz="2800" b="1" dirty="0">
                <a:solidFill>
                  <a:srgbClr val="BFBFB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202</a:t>
            </a:r>
            <a:r>
              <a:rPr lang="cs-CZ" sz="2800" b="1" dirty="0">
                <a:solidFill>
                  <a:srgbClr val="BFBFB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lang="en-GB" sz="2800" b="1" dirty="0">
                <a:solidFill>
                  <a:srgbClr val="BFBFB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n-US" sz="28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ovéPole 8">
            <a:extLst>
              <a:ext uri="{FF2B5EF4-FFF2-40B4-BE49-F238E27FC236}">
                <a16:creationId xmlns:a16="http://schemas.microsoft.com/office/drawing/2014/main" id="{0C74BA65-47D4-488C-BB0E-8E9912ED6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924" y="6432660"/>
            <a:ext cx="180022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200" dirty="0">
                <a:solidFill>
                  <a:srgbClr val="BCBCBE"/>
                </a:solidFill>
                <a:latin typeface="Tahoma" pitchFamily="34" charset="0"/>
                <a:cs typeface="Tahoma" pitchFamily="34" charset="0"/>
              </a:rPr>
              <a:t>www.osr.cz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1EFFB932-1911-4E6B-A621-184DC29D4A59}"/>
              </a:ext>
            </a:extLst>
          </p:cNvPr>
          <p:cNvSpPr txBox="1"/>
          <p:nvPr/>
        </p:nvSpPr>
        <p:spPr>
          <a:xfrm>
            <a:off x="8386292" y="6432659"/>
            <a:ext cx="349408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cs-CZ"/>
            </a:defPPr>
            <a:lvl1pPr>
              <a:defRPr sz="1200">
                <a:solidFill>
                  <a:srgbClr val="BCBCBE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 algn="r"/>
            <a:r>
              <a:rPr lang="cs-CZ" dirty="0"/>
              <a:t>Smolon,  03. 06. 2025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4549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BEECD-68BD-882B-36C1-DE858168D4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5CDD8B3A-3E74-F6FF-FF0E-9AF381F8002B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A6FF744E-F4D2-D699-17D5-DDB79B75F330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62745FE3-F258-1876-04BA-80658987B420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1831103-46B2-FC48-9EBB-5A98BB52B2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7F1B2402-5F78-BF7D-845B-9591CBDA54A8}"/>
              </a:ext>
            </a:extLst>
          </p:cNvPr>
          <p:cNvSpPr txBox="1"/>
          <p:nvPr/>
        </p:nvSpPr>
        <p:spPr>
          <a:xfrm>
            <a:off x="0" y="6334384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HZS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30EA0CBF-3E93-2DFA-7E4F-CADAF3D3A6E0}"/>
              </a:ext>
            </a:extLst>
          </p:cNvPr>
          <p:cNvSpPr txBox="1">
            <a:spLocks noChangeAspect="1"/>
          </p:cNvSpPr>
          <p:nvPr/>
        </p:nvSpPr>
        <p:spPr>
          <a:xfrm>
            <a:off x="0" y="973623"/>
            <a:ext cx="12204000" cy="3685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0113">
              <a:spcAft>
                <a:spcPts val="500"/>
              </a:spcAft>
            </a:pPr>
            <a:r>
              <a:rPr lang="cs-CZ" sz="2800" b="1" u="sng" dirty="0">
                <a:cs typeface="Tahoma" pitchFamily="34" charset="0"/>
              </a:rPr>
              <a:t>21. 04. 2025 Únik ropných látek (04/2025)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ID 1159, Místo: APN 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	Únik oleje z pístnice schodů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Olejová skvrna cca 1 x 1 m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Hasičská jednotka provedla </a:t>
            </a:r>
            <a:b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likvidaci sorbentem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Životní prostředí nezasaženo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03473D87-2B86-9B76-5BAF-4CFEF112A5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999" y="1541669"/>
            <a:ext cx="4857135" cy="51098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77777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24F598-FF12-605B-8823-439D32E70E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5EEFA56F-948A-4367-5CB8-429567645DBB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4D391DA0-4E09-4029-F034-3532F3F7A379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378622EB-2BC9-26C1-AF13-C7C23989A180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5774C34-EF4B-54F4-4D81-064A51CEBC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1B92CCF3-CBC2-912C-B335-3B67F944ECD9}"/>
              </a:ext>
            </a:extLst>
          </p:cNvPr>
          <p:cNvSpPr txBox="1"/>
          <p:nvPr/>
        </p:nvSpPr>
        <p:spPr>
          <a:xfrm>
            <a:off x="0" y="6334384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Elektro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053EA833-102E-15B4-F074-195541020C24}"/>
              </a:ext>
            </a:extLst>
          </p:cNvPr>
          <p:cNvSpPr txBox="1">
            <a:spLocks noChangeAspect="1"/>
          </p:cNvSpPr>
          <p:nvPr/>
        </p:nvSpPr>
        <p:spPr>
          <a:xfrm>
            <a:off x="0" y="973623"/>
            <a:ext cx="12204000" cy="2567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0113">
              <a:spcAft>
                <a:spcPts val="500"/>
              </a:spcAft>
            </a:pPr>
            <a:r>
              <a:rPr lang="cs-CZ" sz="2800" b="1" u="sng" dirty="0">
                <a:cs typeface="Tahoma" pitchFamily="34" charset="0"/>
              </a:rPr>
              <a:t>24. 04. 2025 FOD – Rozbité postranní nadzemní návěstidlo (05/2025)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ID 1153, Místo: APN 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	Při opravě letounu A320 došlo pojízdnou plošinou k přejetí postranního nadzemního návěstidla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Opraveno odd. Elektro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96D1EF11-06BB-FDB1-9247-F65E9EB367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3335" y="2841524"/>
            <a:ext cx="4408402" cy="3315118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9DB78788-C08E-AF69-0410-3B6F19005B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79008" y="3540992"/>
            <a:ext cx="4318205" cy="26081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561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6DB53B-EEA1-AF47-6A8B-30D67A604B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99016AF2-7568-00E4-169D-C5D0994D4730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CF20B8CE-BB22-0129-90B8-D2EEE5277732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62EDD737-BA4A-7C2E-E4CE-4AB1AC66D941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8036DD61-084B-741E-4AD0-7041385C39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3676327F-C937-B8B0-7C98-E6CD5F86BE5C}"/>
              </a:ext>
            </a:extLst>
          </p:cNvPr>
          <p:cNvSpPr txBox="1"/>
          <p:nvPr/>
        </p:nvSpPr>
        <p:spPr>
          <a:xfrm>
            <a:off x="0" y="6334384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ICP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7E748EA3-76C8-A951-0248-3B13092F597B}"/>
              </a:ext>
            </a:extLst>
          </p:cNvPr>
          <p:cNvSpPr txBox="1">
            <a:spLocks noChangeAspect="1"/>
          </p:cNvSpPr>
          <p:nvPr/>
        </p:nvSpPr>
        <p:spPr>
          <a:xfrm>
            <a:off x="0" y="973623"/>
            <a:ext cx="12204000" cy="2695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0113">
              <a:spcAft>
                <a:spcPts val="500"/>
              </a:spcAft>
            </a:pPr>
            <a:r>
              <a:rPr lang="cs-CZ" sz="2800" b="1" u="sng" dirty="0">
                <a:cs typeface="Tahoma" pitchFamily="34" charset="0"/>
              </a:rPr>
              <a:t>25. 04. 2025 Opuštěné zavazadlo (01/2025)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ID 1154, Místo: APN 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	V příletové hale u autopůjčoven nalezena odložená taška s neznámým obsahem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Předáno ICP, VS/ÚBL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Zapomenuté zavazadlo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4571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987AD9-9F01-DA4B-B83D-3B0B008489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9E2604F2-704E-A7C3-F7C4-F0FBF159DB67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44833A22-359A-A519-44EA-D2DEB1A86FA6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79E0E001-97B8-C417-87F1-2B5E74D64D36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53A2253-3DCB-AEC2-AE40-12C3EBF257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0CAB70CC-AF2B-321D-8FAD-B934C51FD189}"/>
              </a:ext>
            </a:extLst>
          </p:cNvPr>
          <p:cNvSpPr txBox="1"/>
          <p:nvPr/>
        </p:nvSpPr>
        <p:spPr>
          <a:xfrm>
            <a:off x="0" y="6334384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HZS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D258FC51-4453-4ED7-ACAC-696ABA221EA5}"/>
              </a:ext>
            </a:extLst>
          </p:cNvPr>
          <p:cNvSpPr txBox="1">
            <a:spLocks noChangeAspect="1"/>
          </p:cNvSpPr>
          <p:nvPr/>
        </p:nvSpPr>
        <p:spPr>
          <a:xfrm>
            <a:off x="0" y="973623"/>
            <a:ext cx="12204000" cy="32547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0113">
              <a:spcAft>
                <a:spcPts val="500"/>
              </a:spcAft>
            </a:pPr>
            <a:r>
              <a:rPr lang="cs-CZ" sz="2800" b="1" u="sng" dirty="0">
                <a:cs typeface="Tahoma" pitchFamily="34" charset="0"/>
              </a:rPr>
              <a:t>30. 04. 2025 Únik ropných látek (05/2025)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ID 1156, Místo: APN C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Únik hydraulické kapaliny z </a:t>
            </a:r>
            <a:r>
              <a:rPr lang="cs-CZ" sz="2800" dirty="0" err="1">
                <a:ea typeface="Tahoma" panose="020B0604030504040204" pitchFamily="34" charset="0"/>
                <a:cs typeface="Tahoma" panose="020B0604030504040204" pitchFamily="34" charset="0"/>
              </a:rPr>
              <a:t>handlingové</a:t>
            </a: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 techniky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Skvrna vzniklá pojížděním techniky – úzká,  délky cca 10 m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Zasypáno sorbentem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Životní prostředí nezasaženo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287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DF752D-E238-14B1-BFAE-BB9BCF5287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B051079C-068E-97AA-DDBC-DE016BE42BC1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4B52D8E2-E263-C50F-A22C-2F4CFDC92CA1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7DDF74E1-3C09-F3BA-E2F3-F2221660EC0C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8F4D69BD-5C6A-3F51-A776-0E49E6F78B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20B7A524-2E1D-9CDE-B0E3-E65355D261ED}"/>
              </a:ext>
            </a:extLst>
          </p:cNvPr>
          <p:cNvSpPr txBox="1"/>
          <p:nvPr/>
        </p:nvSpPr>
        <p:spPr>
          <a:xfrm>
            <a:off x="0" y="6334384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 řešení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B4EA5130-FB5B-4530-B72D-17852BCA2A93}"/>
              </a:ext>
            </a:extLst>
          </p:cNvPr>
          <p:cNvSpPr txBox="1">
            <a:spLocks noChangeAspect="1"/>
          </p:cNvSpPr>
          <p:nvPr/>
        </p:nvSpPr>
        <p:spPr>
          <a:xfrm>
            <a:off x="0" y="973623"/>
            <a:ext cx="12204000" cy="4419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0113">
              <a:spcAft>
                <a:spcPts val="500"/>
              </a:spcAft>
            </a:pPr>
            <a:r>
              <a:rPr lang="cs-CZ" sz="2800" b="1" u="sng" dirty="0">
                <a:cs typeface="Tahoma" pitchFamily="34" charset="0"/>
              </a:rPr>
              <a:t>14. 05. 2025 Poškození ovládání ventilu pro plnění vody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ID 1157, Místo: JAT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Zaměstnanci odbavení letadel zůstalo v ruce ovládání ventilu pro plnění vody, když chtěl otevřít ventil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	Zaměstnanec odbavení letadel zjistil, </a:t>
            </a:r>
            <a:b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že ovládání jde opět nasadit zpět a že </a:t>
            </a:r>
            <a:b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v určité poloze drží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O této skutečnosti informoval posádku</a:t>
            </a:r>
            <a:b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 letadla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A81C2F9-5E23-7E4A-25AD-BD27419DE7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3791" y="3163391"/>
            <a:ext cx="2468641" cy="329152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4531552-7255-EEF9-CBAD-13E9B8F766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31655" y="3163391"/>
            <a:ext cx="3143560" cy="32915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1921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0F0093-0254-863E-B576-F0C7705EA6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FC7424F9-D55F-DA35-4871-70F89EC2CC13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0509BFEF-F1F9-C5A2-C7DC-FDD9FE76E7F1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0F1AAE9B-9CDF-93DB-0416-99956D8F2224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25B0BE1-4659-D29E-897D-4BE1687949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C0D4F837-1EDA-65AE-671E-45637A6F65AA}"/>
              </a:ext>
            </a:extLst>
          </p:cNvPr>
          <p:cNvSpPr txBox="1"/>
          <p:nvPr/>
        </p:nvSpPr>
        <p:spPr>
          <a:xfrm>
            <a:off x="0" y="6334384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 řešení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1C5D254F-0FAB-8576-7110-DB39CE2F5DBE}"/>
              </a:ext>
            </a:extLst>
          </p:cNvPr>
          <p:cNvSpPr txBox="1">
            <a:spLocks noChangeAspect="1"/>
          </p:cNvSpPr>
          <p:nvPr/>
        </p:nvSpPr>
        <p:spPr>
          <a:xfrm>
            <a:off x="0" y="973623"/>
            <a:ext cx="12204000" cy="2136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0113">
              <a:spcAft>
                <a:spcPts val="500"/>
              </a:spcAft>
            </a:pPr>
            <a:r>
              <a:rPr lang="cs-CZ" sz="2800" b="1" u="sng" dirty="0">
                <a:cs typeface="Tahoma" pitchFamily="34" charset="0"/>
              </a:rPr>
              <a:t>22. 05. 2025 Srážka dvou letadel při přetahu (JAT)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ID 1158, Místo: APN S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Při přetahu letadel z APN N3 a TWY F došlo ke kontaktu částí dvou letadel</a:t>
            </a:r>
          </a:p>
          <a:p>
            <a:pPr defTabSz="0">
              <a:spcAft>
                <a:spcPts val="1000"/>
              </a:spcAft>
            </a:pPr>
            <a:endParaRPr lang="cs-CZ" sz="2800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7B1E40E8-AFBF-4DF8-6290-9A3607C5A0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4297" y="2972180"/>
            <a:ext cx="3903956" cy="3362204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6AADFCFC-4454-D660-F4A0-64C9E82A1D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1171" y="3988972"/>
            <a:ext cx="2341098" cy="2130781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30C9F0EE-C270-683A-30CE-04B56D07EF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23633" y="3980120"/>
            <a:ext cx="2880360" cy="21396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2079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997C0F-8DAA-A6BE-A4FA-9F07483772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2E221053-D97E-B2B6-F99E-B403525EFEB6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5D617911-626A-6DE4-2BDB-A6EF74AC2240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774D7288-C240-1C57-75BB-E2750572E32C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4D0ADBE-262B-A0B7-22E0-0242D37B96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1399723C-EF07-3F01-4EC7-4CD95CBAB761}"/>
              </a:ext>
            </a:extLst>
          </p:cNvPr>
          <p:cNvSpPr txBox="1"/>
          <p:nvPr/>
        </p:nvSpPr>
        <p:spPr>
          <a:xfrm>
            <a:off x="0" y="6334384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 řešení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BC62413D-4254-7A78-5166-C424E777A4D1}"/>
              </a:ext>
            </a:extLst>
          </p:cNvPr>
          <p:cNvSpPr txBox="1">
            <a:spLocks noChangeAspect="1"/>
          </p:cNvSpPr>
          <p:nvPr/>
        </p:nvSpPr>
        <p:spPr>
          <a:xfrm>
            <a:off x="0" y="973623"/>
            <a:ext cx="12204000" cy="3429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0113">
              <a:spcAft>
                <a:spcPts val="500"/>
              </a:spcAft>
            </a:pPr>
            <a:r>
              <a:rPr lang="cs-CZ" sz="2800" b="1" u="sng" dirty="0">
                <a:cs typeface="Tahoma" pitchFamily="34" charset="0"/>
              </a:rPr>
              <a:t>23. 05. 2025 DN – VZV x Sloup </a:t>
            </a:r>
            <a:r>
              <a:rPr lang="cs-CZ" sz="2800" b="1" u="sng" dirty="0" err="1">
                <a:cs typeface="Tahoma" pitchFamily="34" charset="0"/>
              </a:rPr>
              <a:t>cargo</a:t>
            </a:r>
            <a:r>
              <a:rPr lang="cs-CZ" sz="2800" b="1" u="sng" dirty="0">
                <a:cs typeface="Tahoma" pitchFamily="34" charset="0"/>
              </a:rPr>
              <a:t> 2 (06/2025)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ID 1161, Místo: APN S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Pracovník odbavení letadel poškodil při </a:t>
            </a:r>
            <a:b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manipulaci s nákladem sloup přístřešku </a:t>
            </a:r>
            <a:b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u terminálu </a:t>
            </a:r>
            <a:r>
              <a:rPr lang="cs-CZ" sz="2800" dirty="0" err="1">
                <a:ea typeface="Tahoma" panose="020B0604030504040204" pitchFamily="34" charset="0"/>
                <a:cs typeface="Tahoma" panose="020B0604030504040204" pitchFamily="34" charset="0"/>
              </a:rPr>
              <a:t>Cargo</a:t>
            </a: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 2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K poškození došlo během přesunu </a:t>
            </a:r>
            <a:b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palet („</a:t>
            </a:r>
            <a:r>
              <a:rPr lang="cs-CZ" sz="2800" dirty="0" err="1">
                <a:ea typeface="Tahoma" panose="020B0604030504040204" pitchFamily="34" charset="0"/>
                <a:cs typeface="Tahoma" panose="020B0604030504040204" pitchFamily="34" charset="0"/>
              </a:rPr>
              <a:t>pallet</a:t>
            </a: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2800" dirty="0" err="1">
                <a:ea typeface="Tahoma" panose="020B0604030504040204" pitchFamily="34" charset="0"/>
                <a:cs typeface="Tahoma" panose="020B0604030504040204" pitchFamily="34" charset="0"/>
              </a:rPr>
              <a:t>stack</a:t>
            </a: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“) na určené místo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541B775-0ED7-9605-24D2-063B9A3FB7EC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18840" y="1968782"/>
            <a:ext cx="5256136" cy="29204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7896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7C5BFA-8129-5A1B-34C8-C931DB35E1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FC0A5681-6AC7-9814-8B2F-30E787992C36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7DCCD6B7-3EB8-1477-7309-F6402940AEF6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DEEF536B-4A6A-161B-BCAC-8AEFC09FEF4F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ED78775-771D-213E-0357-ABAA11205F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66D4A062-86CB-8500-32F6-F37793DE7B50}"/>
              </a:ext>
            </a:extLst>
          </p:cNvPr>
          <p:cNvSpPr txBox="1"/>
          <p:nvPr/>
        </p:nvSpPr>
        <p:spPr>
          <a:xfrm>
            <a:off x="0" y="6334384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 řešení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3C72609D-AFFA-51FD-5708-92D17DB859BF}"/>
              </a:ext>
            </a:extLst>
          </p:cNvPr>
          <p:cNvSpPr txBox="1">
            <a:spLocks noChangeAspect="1"/>
          </p:cNvSpPr>
          <p:nvPr/>
        </p:nvSpPr>
        <p:spPr>
          <a:xfrm>
            <a:off x="0" y="973623"/>
            <a:ext cx="12204000" cy="2695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0113">
              <a:spcAft>
                <a:spcPts val="500"/>
              </a:spcAft>
            </a:pPr>
            <a:r>
              <a:rPr lang="cs-CZ" sz="2800" b="1" u="sng" dirty="0">
                <a:cs typeface="Tahoma" pitchFamily="34" charset="0"/>
              </a:rPr>
              <a:t>27. 05. 2025 DN – Samohybné schody x stan zimní údržby (07/2025)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ID 1160, Místo: APN S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/>
              <a:t>Nabourání samohybných schodů do stanu zimní údržby (malý </a:t>
            </a:r>
            <a:r>
              <a:rPr lang="cs-CZ" sz="2800" dirty="0" err="1"/>
              <a:t>Cargo</a:t>
            </a:r>
            <a:r>
              <a:rPr lang="cs-CZ" sz="2800" dirty="0"/>
              <a:t> stan)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/>
              <a:t>Poničená zástěna schodů a nabouraný rám hangáru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/>
              <a:t>Dechová zkouška negativní</a:t>
            </a:r>
            <a:endParaRPr lang="cs-CZ" sz="2800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B918A335-2258-4BF0-EB54-7A19C6DEB18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90896" y="3164580"/>
            <a:ext cx="5432975" cy="34974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288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FEBD19-2F64-8551-C016-DBA4BEA0BC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94D9EE98-4DAE-07F5-4F8E-C683F30AFFE1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97DCA877-5EDA-679C-0F5B-A10EDF15EF85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39463CE6-E8F6-C81D-2DA2-34481CC2F904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6547CE2C-0202-C396-199B-6EB6B05674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F123CBEB-7F21-61D8-44B9-D633770F5C07}"/>
              </a:ext>
            </a:extLst>
          </p:cNvPr>
          <p:cNvSpPr txBox="1">
            <a:spLocks noChangeAspect="1"/>
          </p:cNvSpPr>
          <p:nvPr/>
        </p:nvSpPr>
        <p:spPr>
          <a:xfrm>
            <a:off x="0" y="994405"/>
            <a:ext cx="12204000" cy="1018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0113">
              <a:spcAft>
                <a:spcPts val="500"/>
              </a:spcAft>
            </a:pPr>
            <a:r>
              <a:rPr lang="cs-CZ" sz="2800" b="1" u="sng" dirty="0">
                <a:cs typeface="Tahoma" pitchFamily="34" charset="0"/>
              </a:rPr>
              <a:t>Hlášení události</a:t>
            </a:r>
          </a:p>
          <a:p>
            <a:pPr algn="ctr" defTabSz="900113">
              <a:spcAft>
                <a:spcPts val="500"/>
              </a:spcAft>
            </a:pPr>
            <a:endParaRPr lang="cs-CZ" sz="2800" b="1" u="sng" dirty="0">
              <a:cs typeface="Tahoma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BD3F215-D54F-F474-C83C-7687B29550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352" y="1625398"/>
            <a:ext cx="5355022" cy="503600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3016772-6138-A442-6833-476CA6574F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4777" y="1569001"/>
            <a:ext cx="6176820" cy="2768014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205B8D70-6961-CE23-C51C-03638AE6BEED}"/>
              </a:ext>
            </a:extLst>
          </p:cNvPr>
          <p:cNvSpPr txBox="1"/>
          <p:nvPr/>
        </p:nvSpPr>
        <p:spPr>
          <a:xfrm>
            <a:off x="5621483" y="5119055"/>
            <a:ext cx="65223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Bezpečnostní dispečink: </a:t>
            </a:r>
            <a:r>
              <a:rPr lang="cs-CZ" sz="2000" b="1" dirty="0"/>
              <a:t>tel: 597 471 150 (151)</a:t>
            </a:r>
            <a:br>
              <a:rPr lang="cs-CZ" sz="2000" b="1" dirty="0"/>
            </a:br>
            <a:r>
              <a:rPr lang="cs-CZ" sz="2000" dirty="0"/>
              <a:t>Bezpečnostní dispečink: </a:t>
            </a:r>
            <a:r>
              <a:rPr lang="cs-CZ" sz="2000" b="1" dirty="0"/>
              <a:t>mob: 602 382 151</a:t>
            </a:r>
          </a:p>
          <a:p>
            <a:r>
              <a:rPr lang="cs-CZ" sz="2000" dirty="0"/>
              <a:t>Bezpečnostní dispečink:</a:t>
            </a:r>
            <a:r>
              <a:rPr lang="cs-CZ" sz="2000" b="1" dirty="0"/>
              <a:t> e_mail: </a:t>
            </a:r>
            <a:r>
              <a:rPr lang="cs-CZ" sz="2000" b="1" dirty="0">
                <a:hlinkClick r:id="rId7"/>
              </a:rPr>
              <a:t>bd@airport-ostrava.cz</a:t>
            </a:r>
            <a:r>
              <a:rPr lang="cs-CZ" sz="2000" b="1" dirty="0"/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385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E1F9E1-2D23-7AAA-8EF9-400C90BF88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8AAA7C9A-BFC7-B509-33A9-F190968A1878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Externí subjekty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3F1C679D-A074-FBD4-3094-EADEFCBD9F1F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B5A0DEFD-7A4C-E51C-D5DA-238C4C4F590A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C355462-8AD4-F92B-103A-113D3B0D2A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4A5B507B-9EE7-5CEA-39F0-B58D84B25F8C}"/>
              </a:ext>
            </a:extLst>
          </p:cNvPr>
          <p:cNvSpPr txBox="1">
            <a:spLocks noChangeAspect="1"/>
          </p:cNvSpPr>
          <p:nvPr/>
        </p:nvSpPr>
        <p:spPr>
          <a:xfrm>
            <a:off x="0" y="994405"/>
            <a:ext cx="1220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0113">
              <a:spcAft>
                <a:spcPts val="500"/>
              </a:spcAft>
            </a:pPr>
            <a:r>
              <a:rPr lang="cs-CZ" sz="2800" b="1" u="sng" dirty="0">
                <a:cs typeface="Tahoma" pitchFamily="34" charset="0"/>
              </a:rPr>
              <a:t>Vyhodnocení výkonnosti externích subjektů za r. 2Q/2025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DEC98B3-B24F-A16B-5C5A-F2D8DEE204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6617" y="1515211"/>
            <a:ext cx="3868686" cy="52566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253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10" name="Nadpis 9">
            <a:extLst>
              <a:ext uri="{FF2B5EF4-FFF2-40B4-BE49-F238E27FC236}">
                <a16:creationId xmlns:a16="http://schemas.microsoft.com/office/drawing/2014/main" id="{6A0569BA-45A9-4BED-90AF-EB9E2361AAC8}"/>
              </a:ext>
            </a:extLst>
          </p:cNvPr>
          <p:cNvSpPr txBox="1">
            <a:spLocks/>
          </p:cNvSpPr>
          <p:nvPr/>
        </p:nvSpPr>
        <p:spPr>
          <a:xfrm>
            <a:off x="0" y="1412875"/>
            <a:ext cx="12188278" cy="50197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0"/>
            <a:r>
              <a:rPr lang="pl-PL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  <a:p>
            <a:pPr algn="ctr" defTabSz="0"/>
            <a:r>
              <a:rPr lang="pl-PL" sz="5400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28. 02. 2025 – 02. 06. 2025</a:t>
            </a:r>
          </a:p>
          <a:p>
            <a:pPr algn="ctr" defTabSz="0"/>
            <a:endParaRPr lang="pl-PL" sz="5400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ovéPole 8">
            <a:extLst>
              <a:ext uri="{FF2B5EF4-FFF2-40B4-BE49-F238E27FC236}">
                <a16:creationId xmlns:a16="http://schemas.microsoft.com/office/drawing/2014/main" id="{0C74BA65-47D4-488C-BB0E-8E9912ED6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924" y="6432660"/>
            <a:ext cx="180022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200" dirty="0">
                <a:solidFill>
                  <a:srgbClr val="BCBCBE"/>
                </a:solidFill>
                <a:latin typeface="Tahoma" pitchFamily="34" charset="0"/>
                <a:cs typeface="Tahoma" pitchFamily="34" charset="0"/>
              </a:rPr>
              <a:t>www.osr.cz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003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1C6425-CF40-8290-4D5A-E5063678C5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C50C325E-96B8-54FC-56A4-83ABF48BF79B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Externí subjekty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A69D95E8-F564-FE6A-C72B-45E64DCB56D6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D150E285-3C75-F42A-70C9-47232F731B08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8EDF6025-D924-9456-7771-58DF877747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A04669E-09FC-7E17-71AB-1079C2188A42}"/>
              </a:ext>
            </a:extLst>
          </p:cNvPr>
          <p:cNvSpPr txBox="1">
            <a:spLocks noChangeAspect="1"/>
          </p:cNvSpPr>
          <p:nvPr/>
        </p:nvSpPr>
        <p:spPr>
          <a:xfrm>
            <a:off x="0" y="994405"/>
            <a:ext cx="12204000" cy="1018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0113">
              <a:spcAft>
                <a:spcPts val="500"/>
              </a:spcAft>
            </a:pPr>
            <a:r>
              <a:rPr lang="cs-CZ" sz="2800" b="1" u="sng" dirty="0">
                <a:cs typeface="Tahoma" pitchFamily="34" charset="0"/>
              </a:rPr>
              <a:t>Program externích auditů pro r. 2025</a:t>
            </a:r>
          </a:p>
          <a:p>
            <a:pPr algn="ctr" defTabSz="900113">
              <a:spcAft>
                <a:spcPts val="500"/>
              </a:spcAft>
            </a:pPr>
            <a:endParaRPr lang="cs-CZ" sz="2800" b="1" u="sng" dirty="0">
              <a:cs typeface="Tahoma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C539806-008A-2AB0-BB4E-A5377A8FE2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0136" y="1667596"/>
            <a:ext cx="5331727" cy="51904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423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1359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endParaRPr lang="cs-CZ" sz="36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>
              <a:spcAft>
                <a:spcPts val="500"/>
              </a:spcAft>
            </a:pPr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0">
              <a:spcAft>
                <a:spcPts val="1000"/>
              </a:spcAft>
            </a:pPr>
            <a:endParaRPr lang="pl-PL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BiOL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pic>
        <p:nvPicPr>
          <p:cNvPr id="4" name="Obrázek 3">
            <a:hlinkClick r:id="rId5" action="ppaction://hlinkfile"/>
            <a:extLst>
              <a:ext uri="{FF2B5EF4-FFF2-40B4-BE49-F238E27FC236}">
                <a16:creationId xmlns:a16="http://schemas.microsoft.com/office/drawing/2014/main" id="{197FC6E6-EE62-730F-6110-BE5D017550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842" y="1441218"/>
            <a:ext cx="10796834" cy="53444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7796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BiOL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2F1FDDEE-4E92-C9B9-2C7D-ED0CF4AA3E09}"/>
              </a:ext>
            </a:extLst>
          </p:cNvPr>
          <p:cNvSpPr txBox="1">
            <a:spLocks noChangeAspect="1"/>
          </p:cNvSpPr>
          <p:nvPr/>
        </p:nvSpPr>
        <p:spPr>
          <a:xfrm>
            <a:off x="-15722" y="990306"/>
            <a:ext cx="12204000" cy="3813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0113">
              <a:spcAft>
                <a:spcPts val="500"/>
              </a:spcAft>
            </a:pPr>
            <a:r>
              <a:rPr lang="cs-CZ" sz="2800" b="1" u="sng" dirty="0"/>
              <a:t>24. 04. 2025 </a:t>
            </a:r>
            <a:r>
              <a:rPr lang="cs-CZ" sz="2800" b="1" u="sng" dirty="0" err="1"/>
              <a:t>BirdStrike</a:t>
            </a:r>
            <a:r>
              <a:rPr lang="cs-CZ" sz="2800" b="1" u="sng" dirty="0"/>
              <a:t> (01/2025)</a:t>
            </a:r>
            <a:endParaRPr lang="cs-CZ" sz="2800" b="1" u="sng" dirty="0">
              <a:cs typeface="Tahoma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ID 1139, Místo: RWY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	Boeing 737 MAX 8, OK-SWI, TRAVEL SERVICE, A.S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Po přistání na dráhu 04 pilot oznámil střet s ptákem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Letoun nebyl poškozen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Provedena kontroly dráhy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Nalezena sražená </a:t>
            </a:r>
            <a:r>
              <a:rPr lang="cs-CZ" sz="2800" b="1" dirty="0">
                <a:ea typeface="Tahoma" panose="020B0604030504040204" pitchFamily="34" charset="0"/>
                <a:cs typeface="Tahoma" panose="020B0604030504040204" pitchFamily="34" charset="0"/>
              </a:rPr>
              <a:t>poštolka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3447AF44-1074-3258-5D66-4F9E6C58F3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8013" y="3322713"/>
            <a:ext cx="5289755" cy="3147150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B1159366-9D90-8EA5-B913-93A6DBB5DF8C}"/>
              </a:ext>
            </a:extLst>
          </p:cNvPr>
          <p:cNvSpPr txBox="1"/>
          <p:nvPr/>
        </p:nvSpPr>
        <p:spPr>
          <a:xfrm>
            <a:off x="0" y="6334384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BiOL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05535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9F34EC-EB5D-8A44-C082-F84E7E5E2F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137BDE71-C718-6D2D-F2BF-33ADBFD0837B}"/>
              </a:ext>
            </a:extLst>
          </p:cNvPr>
          <p:cNvSpPr txBox="1">
            <a:spLocks noChangeAspect="1"/>
          </p:cNvSpPr>
          <p:nvPr/>
        </p:nvSpPr>
        <p:spPr>
          <a:xfrm>
            <a:off x="0" y="1446690"/>
            <a:ext cx="12204000" cy="4226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  <a:t>NK (EU) č. 2022/1645 </a:t>
            </a:r>
            <a:r>
              <a:rPr lang="cs-CZ" sz="2600" b="1" dirty="0">
                <a:ea typeface="Tahoma" panose="020B0604030504040204" pitchFamily="34" charset="0"/>
                <a:cs typeface="Tahoma" panose="020B0604030504040204" pitchFamily="34" charset="0"/>
              </a:rPr>
              <a:t>ISMS</a:t>
            </a:r>
            <a: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cs-CZ" sz="2600" dirty="0" err="1">
                <a:ea typeface="Tahoma" panose="020B0604030504040204" pitchFamily="34" charset="0"/>
                <a:cs typeface="Tahoma" panose="020B0604030504040204" pitchFamily="34" charset="0"/>
              </a:rPr>
              <a:t>Information</a:t>
            </a:r>
            <a: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2600" dirty="0" err="1">
                <a:ea typeface="Tahoma" panose="020B0604030504040204" pitchFamily="34" charset="0"/>
                <a:cs typeface="Tahoma" panose="020B0604030504040204" pitchFamily="34" charset="0"/>
              </a:rPr>
              <a:t>Security</a:t>
            </a:r>
            <a: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  <a:t> Management </a:t>
            </a:r>
            <a:r>
              <a:rPr lang="cs-CZ" sz="2600" dirty="0" err="1">
                <a:ea typeface="Tahoma" panose="020B0604030504040204" pitchFamily="34" charset="0"/>
                <a:cs typeface="Tahoma" panose="020B0604030504040204" pitchFamily="34" charset="0"/>
              </a:rPr>
              <a:t>System</a:t>
            </a:r>
            <a: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b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  <a:t>NK (EU) č. 139/2024 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  <a:t>Termín pro zpracování </a:t>
            </a:r>
            <a:r>
              <a:rPr lang="cs-CZ" sz="2600" b="1" dirty="0">
                <a:ea typeface="Tahoma" panose="020B0604030504040204" pitchFamily="34" charset="0"/>
                <a:cs typeface="Tahoma" panose="020B0604030504040204" pitchFamily="34" charset="0"/>
              </a:rPr>
              <a:t>Příručky IMS </a:t>
            </a:r>
            <a: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cs-CZ" sz="2600" dirty="0" err="1">
                <a:ea typeface="Tahoma" panose="020B0604030504040204" pitchFamily="34" charset="0"/>
                <a:cs typeface="Tahoma" panose="020B0604030504040204" pitchFamily="34" charset="0"/>
              </a:rPr>
              <a:t>Integrated</a:t>
            </a:r>
            <a: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2600" dirty="0" err="1">
                <a:ea typeface="Tahoma" panose="020B0604030504040204" pitchFamily="34" charset="0"/>
                <a:cs typeface="Tahoma" panose="020B0604030504040204" pitchFamily="34" charset="0"/>
              </a:rPr>
              <a:t>Mangement</a:t>
            </a:r>
            <a: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2600" dirty="0" err="1">
                <a:ea typeface="Tahoma" panose="020B0604030504040204" pitchFamily="34" charset="0"/>
                <a:cs typeface="Tahoma" panose="020B0604030504040204" pitchFamily="34" charset="0"/>
              </a:rPr>
              <a:t>System</a:t>
            </a:r>
            <a: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b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  <a:t>do </a:t>
            </a:r>
            <a:r>
              <a:rPr lang="cs-CZ" sz="2600" b="1" dirty="0">
                <a:ea typeface="Tahoma" panose="020B0604030504040204" pitchFamily="34" charset="0"/>
                <a:cs typeface="Tahoma" panose="020B0604030504040204" pitchFamily="34" charset="0"/>
              </a:rPr>
              <a:t>16. 10. 2025</a:t>
            </a:r>
            <a: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  <a:t>, viz. LO-ON-00239-24 Integrovaný systém řízení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b="1" dirty="0">
                <a:ea typeface="Tahoma" panose="020B0604030504040204" pitchFamily="34" charset="0"/>
                <a:cs typeface="Tahoma" panose="020B0604030504040204" pitchFamily="34" charset="0"/>
              </a:rPr>
              <a:t>IMS</a:t>
            </a:r>
            <a: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b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cs-CZ" sz="2400" dirty="0">
                <a:ea typeface="Tahoma" panose="020B0604030504040204" pitchFamily="34" charset="0"/>
                <a:cs typeface="Tahoma" panose="020B0604030504040204" pitchFamily="34" charset="0"/>
              </a:rPr>
              <a:t>QMS: ISO 9001</a:t>
            </a:r>
            <a:br>
              <a:rPr lang="cs-CZ" sz="2400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cs-CZ" sz="2400" dirty="0">
                <a:ea typeface="Tahoma" panose="020B0604030504040204" pitchFamily="34" charset="0"/>
                <a:cs typeface="Tahoma" panose="020B0604030504040204" pitchFamily="34" charset="0"/>
              </a:rPr>
              <a:t>SMS: 139/2014</a:t>
            </a:r>
            <a:br>
              <a:rPr lang="cs-CZ" sz="2400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cs-CZ" sz="2400" dirty="0">
                <a:ea typeface="Tahoma" panose="020B0604030504040204" pitchFamily="34" charset="0"/>
                <a:cs typeface="Tahoma" panose="020B0604030504040204" pitchFamily="34" charset="0"/>
              </a:rPr>
              <a:t>OHSMS (BOZP): ISO 45001</a:t>
            </a:r>
            <a:br>
              <a:rPr lang="cs-CZ" sz="2400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cs-CZ" dirty="0" err="1"/>
              <a:t>Occupational</a:t>
            </a:r>
            <a:r>
              <a:rPr lang="cs-CZ" dirty="0"/>
              <a:t> </a:t>
            </a:r>
            <a:r>
              <a:rPr lang="cs-CZ" dirty="0" err="1"/>
              <a:t>Health</a:t>
            </a:r>
            <a:r>
              <a:rPr lang="cs-CZ" dirty="0"/>
              <a:t> and </a:t>
            </a:r>
            <a:r>
              <a:rPr lang="cs-CZ" dirty="0" err="1"/>
              <a:t>Safety</a:t>
            </a:r>
            <a:r>
              <a:rPr lang="cs-CZ" dirty="0"/>
              <a:t> </a:t>
            </a:r>
            <a:r>
              <a:rPr lang="cs-CZ" dirty="0" err="1"/>
              <a:t>managemet</a:t>
            </a:r>
            <a:r>
              <a:rPr lang="cs-CZ" dirty="0"/>
              <a:t> </a:t>
            </a:r>
            <a:r>
              <a:rPr lang="cs-CZ" dirty="0" err="1"/>
              <a:t>system</a:t>
            </a:r>
            <a:br>
              <a:rPr lang="cs-CZ" sz="2400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cs-CZ" sz="2400" dirty="0">
                <a:ea typeface="Tahoma" panose="020B0604030504040204" pitchFamily="34" charset="0"/>
                <a:cs typeface="Tahoma" panose="020B0604030504040204" pitchFamily="34" charset="0"/>
              </a:rPr>
              <a:t>ISMS: ISO 27001</a:t>
            </a:r>
            <a:endParaRPr lang="pt-BR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3CCFD055-C745-E430-D95A-25BA955131AF}"/>
              </a:ext>
            </a:extLst>
          </p:cNvPr>
          <p:cNvSpPr/>
          <p:nvPr/>
        </p:nvSpPr>
        <p:spPr>
          <a:xfrm>
            <a:off x="5766956" y="3501737"/>
            <a:ext cx="6057900" cy="3200400"/>
          </a:xfrm>
          <a:prstGeom prst="ellipse">
            <a:avLst/>
          </a:prstGeom>
          <a:solidFill>
            <a:srgbClr val="60A5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1DCEF32B-A43E-C3DB-2F06-620BF5B89F7C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bezpečnost (SMS/CMS)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64F990F1-8CD4-C9D5-FCBF-8B8752EAF520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9F909268-6A69-D601-45E0-059624940F03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07025FA-5009-2D0E-CC67-F6C945EDEF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0581A7CA-1887-2C3F-160B-1514DE6186D4}"/>
              </a:ext>
            </a:extLst>
          </p:cNvPr>
          <p:cNvSpPr txBox="1"/>
          <p:nvPr/>
        </p:nvSpPr>
        <p:spPr>
          <a:xfrm>
            <a:off x="5777345" y="4702751"/>
            <a:ext cx="12988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/>
              <a:t>QMS</a:t>
            </a:r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F0A69F89-B7F6-7EBE-1D8E-F1950A84F1F7}"/>
              </a:ext>
            </a:extLst>
          </p:cNvPr>
          <p:cNvSpPr/>
          <p:nvPr/>
        </p:nvSpPr>
        <p:spPr>
          <a:xfrm>
            <a:off x="6927271" y="3508965"/>
            <a:ext cx="3931227" cy="201251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1296A584-FE5E-E3B0-54BB-A83706635296}"/>
              </a:ext>
            </a:extLst>
          </p:cNvPr>
          <p:cNvSpPr txBox="1"/>
          <p:nvPr/>
        </p:nvSpPr>
        <p:spPr>
          <a:xfrm>
            <a:off x="7865918" y="3563701"/>
            <a:ext cx="25561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/>
              <a:t>SMS/CMS</a:t>
            </a:r>
          </a:p>
        </p:txBody>
      </p:sp>
      <p:sp>
        <p:nvSpPr>
          <p:cNvPr id="12" name="Ovál 11">
            <a:extLst>
              <a:ext uri="{FF2B5EF4-FFF2-40B4-BE49-F238E27FC236}">
                <a16:creationId xmlns:a16="http://schemas.microsoft.com/office/drawing/2014/main" id="{4B5216D6-750E-C2AB-05F8-6508DD517BB8}"/>
              </a:ext>
            </a:extLst>
          </p:cNvPr>
          <p:cNvSpPr/>
          <p:nvPr/>
        </p:nvSpPr>
        <p:spPr>
          <a:xfrm>
            <a:off x="7947311" y="4235846"/>
            <a:ext cx="1891146" cy="123656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E1DC5E2B-AE44-31AC-C879-B4B0E57B35D6}"/>
              </a:ext>
            </a:extLst>
          </p:cNvPr>
          <p:cNvSpPr txBox="1"/>
          <p:nvPr/>
        </p:nvSpPr>
        <p:spPr>
          <a:xfrm>
            <a:off x="8400185" y="4400277"/>
            <a:ext cx="12988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/>
              <a:t>RSP</a:t>
            </a:r>
          </a:p>
        </p:txBody>
      </p:sp>
      <p:sp>
        <p:nvSpPr>
          <p:cNvPr id="14" name="Ovál 13">
            <a:extLst>
              <a:ext uri="{FF2B5EF4-FFF2-40B4-BE49-F238E27FC236}">
                <a16:creationId xmlns:a16="http://schemas.microsoft.com/office/drawing/2014/main" id="{29BB3C47-525A-EB31-4B16-15F479874BBA}"/>
              </a:ext>
            </a:extLst>
          </p:cNvPr>
          <p:cNvSpPr/>
          <p:nvPr/>
        </p:nvSpPr>
        <p:spPr>
          <a:xfrm>
            <a:off x="6648448" y="5198439"/>
            <a:ext cx="1891146" cy="1236565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A5F2F0A5-C6CA-D35E-6BAC-C12D07BAEA5A}"/>
              </a:ext>
            </a:extLst>
          </p:cNvPr>
          <p:cNvSpPr txBox="1"/>
          <p:nvPr/>
        </p:nvSpPr>
        <p:spPr>
          <a:xfrm>
            <a:off x="6648448" y="5392123"/>
            <a:ext cx="18911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>
                <a:solidFill>
                  <a:schemeClr val="bg1"/>
                </a:solidFill>
              </a:rPr>
              <a:t>OHSMS</a:t>
            </a:r>
          </a:p>
        </p:txBody>
      </p:sp>
      <p:sp>
        <p:nvSpPr>
          <p:cNvPr id="17" name="Ovál 16">
            <a:extLst>
              <a:ext uri="{FF2B5EF4-FFF2-40B4-BE49-F238E27FC236}">
                <a16:creationId xmlns:a16="http://schemas.microsoft.com/office/drawing/2014/main" id="{5118888E-08A4-B67D-4594-07BCB1049595}"/>
              </a:ext>
            </a:extLst>
          </p:cNvPr>
          <p:cNvSpPr/>
          <p:nvPr/>
        </p:nvSpPr>
        <p:spPr>
          <a:xfrm>
            <a:off x="9377799" y="5080673"/>
            <a:ext cx="1891146" cy="1236565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EEB28901-877C-50CF-50C9-D0CC32F17699}"/>
              </a:ext>
            </a:extLst>
          </p:cNvPr>
          <p:cNvSpPr txBox="1"/>
          <p:nvPr/>
        </p:nvSpPr>
        <p:spPr>
          <a:xfrm>
            <a:off x="9598608" y="5338339"/>
            <a:ext cx="12988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/>
              <a:t>ISMS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4910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Plánovaná údržba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D990E8F7-8E56-AEDB-5104-73BF8443982E}"/>
              </a:ext>
            </a:extLst>
          </p:cNvPr>
          <p:cNvSpPr txBox="1">
            <a:spLocks noChangeAspect="1"/>
          </p:cNvSpPr>
          <p:nvPr/>
        </p:nvSpPr>
        <p:spPr>
          <a:xfrm>
            <a:off x="-15722" y="994405"/>
            <a:ext cx="12204000" cy="5206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2800" b="1" u="sng" dirty="0"/>
              <a:t>Opravy / uzavírky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0">
              <a:spcAft>
                <a:spcPts val="1000"/>
              </a:spcAft>
            </a:pPr>
            <a:r>
              <a:rPr lang="cs-CZ" sz="2600" b="1" dirty="0">
                <a:ea typeface="Tahoma" panose="020B0604030504040204" pitchFamily="34" charset="0"/>
                <a:cs typeface="Tahoma" panose="020B0604030504040204" pitchFamily="34" charset="0"/>
              </a:rPr>
              <a:t>Velké víkendové uzavírky v termínech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solidFill>
                  <a:srgbClr val="BFBFB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26. – 27. 04. 2025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  <a:t>18. – 19. 10. 2025</a:t>
            </a:r>
          </a:p>
          <a:p>
            <a:pPr defTabSz="0">
              <a:spcAft>
                <a:spcPts val="1000"/>
              </a:spcAft>
            </a:pPr>
            <a:endParaRPr lang="cs-CZ" sz="2600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0">
              <a:spcAft>
                <a:spcPts val="1000"/>
              </a:spcAft>
            </a:pPr>
            <a: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  <a:t>Dále je plánováno v termínu </a:t>
            </a:r>
            <a:r>
              <a:rPr lang="cs-CZ" sz="2600" b="1" dirty="0">
                <a:ea typeface="Tahoma" panose="020B0604030504040204" pitchFamily="34" charset="0"/>
                <a:cs typeface="Tahoma" panose="020B0604030504040204" pitchFamily="34" charset="0"/>
              </a:rPr>
              <a:t>duben – říjen </a:t>
            </a:r>
            <a: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  <a:t>provádět pravidelnou údržbu v noci a to vždy každé pondělí 23:00LT – 04:30LT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  <a:t>Letiště bude uzavíráno zprávou NOTAM</a:t>
            </a:r>
          </a:p>
          <a:p>
            <a:pPr defTabSz="0">
              <a:spcAft>
                <a:spcPts val="1000"/>
              </a:spcAft>
            </a:pPr>
            <a:endParaRPr lang="cs-CZ" sz="2600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0">
              <a:spcAft>
                <a:spcPts val="1000"/>
              </a:spcAft>
            </a:pPr>
            <a: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  <a:t>Každý čtvrtek 07 – 10:00LT bude omezen LARS pro sečení pásu RWY a drobné opravy</a:t>
            </a:r>
            <a:endParaRPr lang="pt-BR" sz="2600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3977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D6E646-DF55-E278-B432-8363C9435D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BE72C20E-AF98-3A63-D199-6F85F50F4265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Uzavírky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A07F3969-E9AD-9880-6464-6B6B74CC324C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C92534EA-2CEC-34B6-BC5E-5BA9F491406B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BFF67DE-A1B0-E10A-54C7-48018693C2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F23F5AAD-1D8E-1120-B99E-102FC3AC8A29}"/>
              </a:ext>
            </a:extLst>
          </p:cNvPr>
          <p:cNvSpPr txBox="1">
            <a:spLocks noChangeAspect="1"/>
          </p:cNvSpPr>
          <p:nvPr/>
        </p:nvSpPr>
        <p:spPr>
          <a:xfrm>
            <a:off x="-15722" y="994405"/>
            <a:ext cx="1220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2800" b="1" u="sng" dirty="0"/>
              <a:t>Otevření a zprovoznění TWY F-A a TWY A</a:t>
            </a:r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6B9F819-9AAB-C1E6-2BD7-019961B67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908" y="2435610"/>
            <a:ext cx="11840183" cy="2920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656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B7A73B-DA61-CF67-6011-3C54B7BCE6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6350C5F4-207E-E427-8209-E283112B0CBD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TWY A – Vyčkávací místo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C3B1E23D-2AF2-F4E8-1525-51D21BEFDF61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2FA50B74-2596-CE77-F70B-5B94D29141BB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BC17569-EAD0-9E7A-6A23-E02B953AD0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ADF29FA7-275F-A1DF-7768-1D3AFB36A4E1}"/>
              </a:ext>
            </a:extLst>
          </p:cNvPr>
          <p:cNvSpPr txBox="1">
            <a:spLocks noChangeAspect="1"/>
          </p:cNvSpPr>
          <p:nvPr/>
        </p:nvSpPr>
        <p:spPr>
          <a:xfrm>
            <a:off x="-15722" y="994405"/>
            <a:ext cx="1220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2800" b="1" u="sng" dirty="0"/>
              <a:t>TWY F-A  --- Pozor – pouze jedno sdružené výčkávací místo</a:t>
            </a:r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A8E6C56D-D140-FAE3-CEE3-95819F8560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6412" y="1762278"/>
            <a:ext cx="8639175" cy="48672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513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0F1EBC-F4CD-8E0A-9633-21F9627454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FD06A17E-2860-1A15-36EA-70A807924524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Parkování letadel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F3341A5D-46F7-211C-A692-C68BCD7F01F8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6B4653C9-6713-C461-B1F6-B33FC547E686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669F1D55-6754-0BE8-1AAB-A17CD2ADA4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008954CA-863F-61DB-DD68-E3F4D349773C}"/>
              </a:ext>
            </a:extLst>
          </p:cNvPr>
          <p:cNvSpPr txBox="1">
            <a:spLocks noChangeAspect="1"/>
          </p:cNvSpPr>
          <p:nvPr/>
        </p:nvSpPr>
        <p:spPr>
          <a:xfrm>
            <a:off x="-15722" y="994405"/>
            <a:ext cx="1220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2800" b="1" u="sng" dirty="0"/>
              <a:t>U</a:t>
            </a:r>
            <a:r>
              <a:rPr lang="pt-BR" sz="2800" b="1" u="sng" dirty="0"/>
              <a:t>zavření TWY E a TWY F mezi  TWY E – CARGO TERMINAL</a:t>
            </a:r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1CAB60E-21F2-5696-12CE-BB2CAECD7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549" y="1589767"/>
            <a:ext cx="7634901" cy="5042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87042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Plánovaná údržba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D990E8F7-8E56-AEDB-5104-73BF8443982E}"/>
              </a:ext>
            </a:extLst>
          </p:cNvPr>
          <p:cNvSpPr txBox="1">
            <a:spLocks noChangeAspect="1"/>
          </p:cNvSpPr>
          <p:nvPr/>
        </p:nvSpPr>
        <p:spPr>
          <a:xfrm>
            <a:off x="-15722" y="994405"/>
            <a:ext cx="1220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2800" b="1" u="sng" dirty="0"/>
              <a:t>Opravy RWY 26. – 27. 04. 2025</a:t>
            </a:r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C81A571-F824-659F-8D58-DC18EAC96A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431" y="4129757"/>
            <a:ext cx="3270144" cy="24519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E645CCA3-1883-5368-AC4B-FACA3A86D7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200" y="4103099"/>
            <a:ext cx="3270144" cy="245190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225EA0D5-84B1-06BA-CDEB-C45F303C7C5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39" y="3401252"/>
            <a:ext cx="4241764" cy="318040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029682CA-1E3C-4403-32D3-0ABBBC16DFD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432" y="1648759"/>
            <a:ext cx="3270143" cy="2301941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B4F22473-C5FC-7466-4345-7D2B5CA8B3A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428" y="1670024"/>
            <a:ext cx="3349689" cy="2280676"/>
          </a:xfrm>
          <a:prstGeom prst="rect">
            <a:avLst/>
          </a:prstGeom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164F06CE-5639-55C4-1B54-F69893DE7065}"/>
              </a:ext>
            </a:extLst>
          </p:cNvPr>
          <p:cNvSpPr txBox="1"/>
          <p:nvPr/>
        </p:nvSpPr>
        <p:spPr>
          <a:xfrm>
            <a:off x="-88490" y="1435950"/>
            <a:ext cx="12280490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Betonáž 13 ks desek / 165 m2</a:t>
            </a: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Oprava drobných výtluků</a:t>
            </a: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Obnova osového značení</a:t>
            </a:r>
            <a:endParaRPr lang="pt-BR" sz="2800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1824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Plánovaná výstavba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994405"/>
            <a:ext cx="12204000" cy="2041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2800" b="1" u="sng" dirty="0"/>
              <a:t>Projekt Garáží zimní techniky</a:t>
            </a: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Zahájení výstavby 01/2025</a:t>
            </a: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pt-BR" sz="2800" dirty="0">
                <a:ea typeface="Tahoma" panose="020B0604030504040204" pitchFamily="34" charset="0"/>
                <a:cs typeface="Tahoma" panose="020B0604030504040204" pitchFamily="34" charset="0"/>
              </a:rPr>
              <a:t>ředpoklad dokončení </a:t>
            </a: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07/</a:t>
            </a:r>
            <a:r>
              <a:rPr lang="pt-BR" sz="2800" dirty="0">
                <a:ea typeface="Tahoma" panose="020B0604030504040204" pitchFamily="34" charset="0"/>
                <a:cs typeface="Tahoma" panose="020B0604030504040204" pitchFamily="34" charset="0"/>
              </a:rPr>
              <a:t>2025</a:t>
            </a: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endParaRPr lang="pt-BR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71887C48-D5C0-E201-661C-580FF33845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20" y="3022174"/>
            <a:ext cx="4550660" cy="3412995"/>
          </a:xfrm>
          <a:prstGeom prst="rect">
            <a:avLst/>
          </a:prstGeom>
        </p:spPr>
      </p:pic>
      <p:pic>
        <p:nvPicPr>
          <p:cNvPr id="1027" name="0FAB6464-83B2-40B3-AEC2-750FB259F41E" descr="IMG_0295.jpg">
            <a:extLst>
              <a:ext uri="{FF2B5EF4-FFF2-40B4-BE49-F238E27FC236}">
                <a16:creationId xmlns:a16="http://schemas.microsoft.com/office/drawing/2014/main" id="{3A280A82-C233-18D4-E084-294FFF2D0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8825" y="1812166"/>
            <a:ext cx="6164004" cy="4623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722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C985318-700A-960A-79D9-72AB3D2D189C}"/>
              </a:ext>
            </a:extLst>
          </p:cNvPr>
          <p:cNvSpPr txBox="1"/>
          <p:nvPr/>
        </p:nvSpPr>
        <p:spPr>
          <a:xfrm>
            <a:off x="0" y="6334384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ÚBL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973623"/>
            <a:ext cx="12204000" cy="4978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0113">
              <a:spcAft>
                <a:spcPts val="500"/>
              </a:spcAft>
            </a:pPr>
            <a:r>
              <a:rPr lang="cs-CZ" sz="2800" b="1" u="sng" dirty="0">
                <a:cs typeface="Tahoma" pitchFamily="34" charset="0"/>
              </a:rPr>
              <a:t>06. 03. 2025 Pes pobíhající v SRA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ID 1144, Místo: APN S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Volně pobíhající pes v prostoru SRA – Jižní odbavovací plocha – Hangár ACO</a:t>
            </a:r>
          </a:p>
          <a:p>
            <a:pPr defTabSz="0">
              <a:spcAft>
                <a:spcPts val="1000"/>
              </a:spcAft>
            </a:pPr>
            <a:r>
              <a:rPr lang="cs-CZ" sz="2800" b="1" dirty="0">
                <a:ea typeface="Tahoma" panose="020B0604030504040204" pitchFamily="34" charset="0"/>
                <a:cs typeface="Tahoma" panose="020B0604030504040204" pitchFamily="34" charset="0"/>
              </a:rPr>
              <a:t>Opatření: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Vstup zvířat do prostoru letiště je povolen pouze </a:t>
            </a:r>
            <a:b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za účelem přepravy za podmínek uvedených </a:t>
            </a:r>
            <a:b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v čl. 8.3.4 Bezpečnostního programu 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	Do prostoru letiště je dále povolen vstup zvířat, </a:t>
            </a:r>
            <a:b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které jsou využívány k provozním potřebám, </a:t>
            </a:r>
            <a:b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viz čl. 8.3.4 Bezpečnostního programu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2AC9F4C6-859E-B2D8-A56B-0A4207C297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78404" y="2991376"/>
            <a:ext cx="3546680" cy="30272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082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2946EA-02EE-09EE-0A21-058162C902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A8C7D8BD-4914-7115-4BBD-662079CDDF44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Plánovaná výstavba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EE01E115-F9A5-513B-1D79-2D35312677DD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66010C5C-DF11-A5EB-0047-B8885A292F26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2160FAA-D77F-1FFA-B4C9-93C2677967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C0C2DC82-B157-F3D4-6ADF-3729F5E757D0}"/>
              </a:ext>
            </a:extLst>
          </p:cNvPr>
          <p:cNvSpPr txBox="1">
            <a:spLocks noChangeAspect="1"/>
          </p:cNvSpPr>
          <p:nvPr/>
        </p:nvSpPr>
        <p:spPr>
          <a:xfrm>
            <a:off x="0" y="997236"/>
            <a:ext cx="122040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2800" b="1" u="sng" dirty="0"/>
              <a:t>Rozšíření parkoviště P5</a:t>
            </a:r>
            <a:br>
              <a:rPr lang="pl-PL" sz="2800" b="1" u="sng" dirty="0"/>
            </a:br>
            <a:endParaRPr lang="pl-PL" sz="2800" b="1" u="sng" dirty="0"/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  <a:t>Zprovoznění 06/2025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E56348-0047-A1C8-CC78-5C2A2F115B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5417" y="1673222"/>
            <a:ext cx="5891646" cy="49883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4049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 TWY G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C0731945-8FEC-B99C-4695-63C821CE43A3}"/>
              </a:ext>
            </a:extLst>
          </p:cNvPr>
          <p:cNvSpPr txBox="1">
            <a:spLocks noChangeAspect="1"/>
          </p:cNvSpPr>
          <p:nvPr/>
        </p:nvSpPr>
        <p:spPr>
          <a:xfrm>
            <a:off x="0" y="994405"/>
            <a:ext cx="1220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2800" b="1" u="sng" dirty="0"/>
              <a:t>Používání TWY G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CB8B728-9FD3-3D45-AD08-3165C225AB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396" y="1544010"/>
            <a:ext cx="5179316" cy="51717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96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088777-C4B3-D1F5-1F7F-9D96DB7715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E42382CA-6438-A839-EE7C-BAD9FD918BF7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Plánovaná výstavba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9FF87040-2ED9-120D-08C9-5FEA40159CF1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D415461B-B220-6561-7D32-29725BD14938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E08F464-7C74-FE49-85CB-BF1F43C7EF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56F0BDF2-8745-1A5E-E8CD-0316B2A90129}"/>
              </a:ext>
            </a:extLst>
          </p:cNvPr>
          <p:cNvSpPr txBox="1">
            <a:spLocks noChangeAspect="1"/>
          </p:cNvSpPr>
          <p:nvPr/>
        </p:nvSpPr>
        <p:spPr>
          <a:xfrm>
            <a:off x="0" y="984014"/>
            <a:ext cx="1220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2800" b="1" u="sng" dirty="0"/>
              <a:t>Používání TWY G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062F5B57-FE8A-89BE-0530-90B20E6C19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563" y="2325828"/>
            <a:ext cx="5351319" cy="401349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5E48D92C-1F61-5925-463A-378CF627BA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8118" y="2325828"/>
            <a:ext cx="5351319" cy="40134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109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65961E-EC70-9242-12E5-2DA0A5E6F4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0703CD0A-3E1D-5DEB-32E4-5ADEE0FD90B8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Plánovaná výstavba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99874539-A5C0-F88D-7BE0-7C4F9AFDC624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12936F37-A2A1-1E3B-68EC-1F65950452C0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882D8ED1-A12D-46E3-0E93-B375E6A6D6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31B311CC-B82D-C20A-8891-C131A4B99714}"/>
              </a:ext>
            </a:extLst>
          </p:cNvPr>
          <p:cNvSpPr txBox="1">
            <a:spLocks noChangeAspect="1"/>
          </p:cNvSpPr>
          <p:nvPr/>
        </p:nvSpPr>
        <p:spPr>
          <a:xfrm>
            <a:off x="0" y="984015"/>
            <a:ext cx="1220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2800" b="1" u="sng" dirty="0"/>
              <a:t>Používání TWY G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90067D7-0765-4895-42C6-8135CFEF1B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6510" y="2149104"/>
            <a:ext cx="5481810" cy="4111358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0C111447-8C86-4D7D-9405-A578D7D56E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681" y="2149104"/>
            <a:ext cx="5481811" cy="41113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862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10" name="Nadpis 9">
            <a:extLst>
              <a:ext uri="{FF2B5EF4-FFF2-40B4-BE49-F238E27FC236}">
                <a16:creationId xmlns:a16="http://schemas.microsoft.com/office/drawing/2014/main" id="{6A0569BA-45A9-4BED-90AF-EB9E2361AAC8}"/>
              </a:ext>
            </a:extLst>
          </p:cNvPr>
          <p:cNvSpPr txBox="1">
            <a:spLocks/>
          </p:cNvSpPr>
          <p:nvPr/>
        </p:nvSpPr>
        <p:spPr>
          <a:xfrm>
            <a:off x="0" y="2551112"/>
            <a:ext cx="12188278" cy="1755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0"/>
            <a:r>
              <a:rPr lang="cs-CZ" sz="40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Děkuji za pozornost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062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10" name="Nadpis 9">
            <a:extLst>
              <a:ext uri="{FF2B5EF4-FFF2-40B4-BE49-F238E27FC236}">
                <a16:creationId xmlns:a16="http://schemas.microsoft.com/office/drawing/2014/main" id="{6A0569BA-45A9-4BED-90AF-EB9E2361AAC8}"/>
              </a:ext>
            </a:extLst>
          </p:cNvPr>
          <p:cNvSpPr txBox="1">
            <a:spLocks/>
          </p:cNvSpPr>
          <p:nvPr/>
        </p:nvSpPr>
        <p:spPr>
          <a:xfrm>
            <a:off x="0" y="1412875"/>
            <a:ext cx="12188278" cy="50197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0"/>
            <a:r>
              <a:rPr lang="pl-PL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LVB</a:t>
            </a:r>
          </a:p>
          <a:p>
            <a:pPr algn="ctr" defTabSz="0"/>
            <a:r>
              <a:rPr lang="pl-PL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Letištní výbor pro bezpečnost</a:t>
            </a:r>
          </a:p>
          <a:p>
            <a:pPr algn="ctr" defTabSz="0"/>
            <a:endParaRPr lang="pl-PL" sz="5400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ovéPole 8">
            <a:extLst>
              <a:ext uri="{FF2B5EF4-FFF2-40B4-BE49-F238E27FC236}">
                <a16:creationId xmlns:a16="http://schemas.microsoft.com/office/drawing/2014/main" id="{0C74BA65-47D4-488C-BB0E-8E9912ED6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924" y="6432660"/>
            <a:ext cx="180022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200" dirty="0">
                <a:solidFill>
                  <a:srgbClr val="BCBCBE"/>
                </a:solidFill>
                <a:latin typeface="Tahoma" pitchFamily="34" charset="0"/>
                <a:cs typeface="Tahoma" pitchFamily="34" charset="0"/>
              </a:rPr>
              <a:t>www.osr.cz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1EFFB932-1911-4E6B-A621-184DC29D4A59}"/>
              </a:ext>
            </a:extLst>
          </p:cNvPr>
          <p:cNvSpPr txBox="1"/>
          <p:nvPr/>
        </p:nvSpPr>
        <p:spPr>
          <a:xfrm>
            <a:off x="8386292" y="6432659"/>
            <a:ext cx="349408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cs-CZ"/>
            </a:defPPr>
            <a:lvl1pPr>
              <a:defRPr sz="1200">
                <a:solidFill>
                  <a:srgbClr val="BCBCBE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 algn="r"/>
            <a:r>
              <a:rPr lang="cs-CZ" dirty="0"/>
              <a:t>Voráč,  03.  06. 2025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6700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14EBAB-7ABF-80F8-CC03-1CF66A59F5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45D88D19-DD44-E98C-9443-2C4ECDD041C4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Prozatímní vstupy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A0552201-57AE-47C2-98DD-89CBF4C35726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41413F83-A9BF-FD38-2F98-554696920F6A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87E75F45-0EE3-D400-780D-37833058F3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3B98888A-B865-A78B-2D68-865EDFE22C9D}"/>
              </a:ext>
            </a:extLst>
          </p:cNvPr>
          <p:cNvSpPr txBox="1">
            <a:spLocks noChangeAspect="1"/>
          </p:cNvSpPr>
          <p:nvPr/>
        </p:nvSpPr>
        <p:spPr>
          <a:xfrm>
            <a:off x="-15722" y="994405"/>
            <a:ext cx="12204000" cy="4806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endParaRPr lang="pl-PL" sz="2800" b="1" u="sng" dirty="0"/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0">
              <a:spcAft>
                <a:spcPts val="1000"/>
              </a:spcAft>
            </a:pPr>
            <a:endParaRPr lang="cs-CZ" sz="2600" b="1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0">
              <a:spcAft>
                <a:spcPts val="1000"/>
              </a:spcAft>
            </a:pPr>
            <a:r>
              <a:rPr lang="cs-CZ" sz="2600" b="1" dirty="0">
                <a:ea typeface="Tahoma" panose="020B0604030504040204" pitchFamily="34" charset="0"/>
                <a:cs typeface="Tahoma" panose="020B0604030504040204" pitchFamily="34" charset="0"/>
              </a:rPr>
              <a:t> Osoby vstupující do prostoru letiště 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b="1" dirty="0">
                <a:ea typeface="Tahoma" panose="020B0604030504040204" pitchFamily="34" charset="0"/>
                <a:cs typeface="Tahoma" panose="020B0604030504040204" pitchFamily="34" charset="0"/>
              </a:rPr>
              <a:t>Návštěvy</a:t>
            </a:r>
          </a:p>
          <a:p>
            <a:pPr marL="914400" lvl="1" indent="-457200" defTabSz="0"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  <a:t>doprovod</a:t>
            </a:r>
          </a:p>
          <a:p>
            <a:pPr marL="914400" lvl="1" indent="-457200" defTabSz="0"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  <a:t>ověření spolehlivosti</a:t>
            </a:r>
          </a:p>
          <a:p>
            <a:pPr lvl="1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b="1" dirty="0">
                <a:ea typeface="Tahoma" panose="020B0604030504040204" pitchFamily="34" charset="0"/>
                <a:cs typeface="Tahoma" panose="020B0604030504040204" pitchFamily="34" charset="0"/>
              </a:rPr>
              <a:t>Vstup do CPSRA nebo neveřejného prostoru letiště</a:t>
            </a:r>
          </a:p>
          <a:p>
            <a:pPr marL="914400" lvl="1" indent="-457200" defTabSz="0"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  <a:t>autorizace (čtečka + PIN)</a:t>
            </a:r>
          </a:p>
          <a:p>
            <a:pPr defTabSz="0">
              <a:spcAft>
                <a:spcPts val="1000"/>
              </a:spcAft>
            </a:pPr>
            <a:endParaRPr lang="cs-CZ" sz="2600" dirty="0">
              <a:solidFill>
                <a:srgbClr val="BFBFBF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AB01BF0-326F-2846-26CA-115A476DBB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3063" y="2678545"/>
            <a:ext cx="2740954" cy="27409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997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43C322-BE76-74F0-D1BD-F715FD307D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8993AE50-91C6-ABF5-1025-B1B9AD7ACD51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Demarcated Area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6A72A446-A73F-DD57-3707-D5DB6327193A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1D2CF49A-B926-8FDB-12D2-29BCFDDF0ABB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1431A64-C9FB-38E7-7FC0-DD31939400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6149E8EB-40E7-124A-8FC4-24128D709807}"/>
              </a:ext>
            </a:extLst>
          </p:cNvPr>
          <p:cNvSpPr txBox="1">
            <a:spLocks noChangeAspect="1"/>
          </p:cNvSpPr>
          <p:nvPr/>
        </p:nvSpPr>
        <p:spPr>
          <a:xfrm>
            <a:off x="-15722" y="994405"/>
            <a:ext cx="12204000" cy="322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endParaRPr lang="pl-PL" sz="2800" b="1" u="sng" dirty="0"/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0">
              <a:spcAft>
                <a:spcPts val="1000"/>
              </a:spcAft>
            </a:pPr>
            <a:endParaRPr lang="cs-CZ" sz="2600" b="1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0">
              <a:spcAft>
                <a:spcPts val="1000"/>
              </a:spcAft>
            </a:pPr>
            <a:r>
              <a:rPr lang="cs-CZ" sz="2600" b="1" dirty="0">
                <a:ea typeface="Tahoma" panose="020B0604030504040204" pitchFamily="34" charset="0"/>
                <a:cs typeface="Tahoma" panose="020B0604030504040204" pitchFamily="34" charset="0"/>
              </a:rPr>
              <a:t> Pohyb v prostoru DA (Demarcated Area)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b="1" dirty="0">
                <a:ea typeface="Tahoma" panose="020B0604030504040204" pitchFamily="34" charset="0"/>
                <a:cs typeface="Tahoma" panose="020B0604030504040204" pitchFamily="34" charset="0"/>
              </a:rPr>
              <a:t>vyznačení prostoru (bílá čára)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b="1" dirty="0">
                <a:ea typeface="Tahoma" panose="020B0604030504040204" pitchFamily="34" charset="0"/>
                <a:cs typeface="Tahoma" panose="020B0604030504040204" pitchFamily="34" charset="0"/>
              </a:rPr>
              <a:t>evidence všech osob nacházejících se v tomto prostoru</a:t>
            </a:r>
          </a:p>
          <a:p>
            <a:pPr defTabSz="0">
              <a:spcAft>
                <a:spcPts val="1000"/>
              </a:spcAft>
            </a:pPr>
            <a:endParaRPr lang="cs-CZ" sz="2600" dirty="0">
              <a:solidFill>
                <a:srgbClr val="BFBFBF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50E6FEC5-5327-3333-AC29-5EE88D0138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638" y="2239891"/>
            <a:ext cx="3221396" cy="32213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290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10" name="Nadpis 9">
            <a:extLst>
              <a:ext uri="{FF2B5EF4-FFF2-40B4-BE49-F238E27FC236}">
                <a16:creationId xmlns:a16="http://schemas.microsoft.com/office/drawing/2014/main" id="{6A0569BA-45A9-4BED-90AF-EB9E2361AAC8}"/>
              </a:ext>
            </a:extLst>
          </p:cNvPr>
          <p:cNvSpPr txBox="1">
            <a:spLocks/>
          </p:cNvSpPr>
          <p:nvPr/>
        </p:nvSpPr>
        <p:spPr>
          <a:xfrm>
            <a:off x="0" y="2551112"/>
            <a:ext cx="12188278" cy="1755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0"/>
            <a:r>
              <a:rPr lang="cs-CZ" sz="40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Děkuji za pozornost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800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01BD5E-6BBC-3BF4-F978-84EEF49E57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E59EB7DC-0EA7-5478-78B8-CB23FCFF88EA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C2E29506-3D82-406B-65C5-3B7ADC3AB8DA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375A7A2B-5673-C634-6239-90F88A59EF85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F2EA1D6-B3F1-9D0D-4591-9D577BD747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0C09E20F-5524-2A01-CC54-3A5FA7EE134F}"/>
              </a:ext>
            </a:extLst>
          </p:cNvPr>
          <p:cNvSpPr txBox="1"/>
          <p:nvPr/>
        </p:nvSpPr>
        <p:spPr>
          <a:xfrm>
            <a:off x="0" y="6334384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provoz letiště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7A257E79-9FBE-D300-44F7-404BC59102EC}"/>
              </a:ext>
            </a:extLst>
          </p:cNvPr>
          <p:cNvSpPr txBox="1">
            <a:spLocks noChangeAspect="1"/>
          </p:cNvSpPr>
          <p:nvPr/>
        </p:nvSpPr>
        <p:spPr>
          <a:xfrm>
            <a:off x="0" y="973623"/>
            <a:ext cx="12204000" cy="2998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0113">
              <a:spcAft>
                <a:spcPts val="500"/>
              </a:spcAft>
            </a:pPr>
            <a:r>
              <a:rPr lang="cs-CZ" sz="2800" b="1" u="sng" dirty="0">
                <a:cs typeface="Tahoma" pitchFamily="34" charset="0"/>
              </a:rPr>
              <a:t>07. 03. 2025 Nedodržení SOP při plnění paliva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ID 1145, Místo: APN C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Nedodržení SOP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Plnění paliva společně s </a:t>
            </a:r>
            <a:b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probíhajícím nástupem </a:t>
            </a:r>
            <a:b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cestujících do letadla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64CDCD37-97ED-A8F1-8C92-8149FB1935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1162" y="3029052"/>
            <a:ext cx="7249539" cy="33960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5626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AEAAE3-17CD-FCB1-F7E4-B8D0DC4C4D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86F87279-2F28-6BC2-FD4A-A96B68D58DDD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7BEB4F26-DBE7-B1F0-702A-DB20B9F312B8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4F9C9258-F92E-DC04-F764-BEB96C7CF237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8500ACA-724C-C1FC-F47B-7DF26247DF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B43A1E94-FCCB-15E0-36B5-B9A1D6C1A74E}"/>
              </a:ext>
            </a:extLst>
          </p:cNvPr>
          <p:cNvSpPr txBox="1"/>
          <p:nvPr/>
        </p:nvSpPr>
        <p:spPr>
          <a:xfrm>
            <a:off x="0" y="6334384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ŘLP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A2C046BA-09E1-A8D8-1F8A-64291F24EE78}"/>
              </a:ext>
            </a:extLst>
          </p:cNvPr>
          <p:cNvSpPr txBox="1">
            <a:spLocks noChangeAspect="1"/>
          </p:cNvSpPr>
          <p:nvPr/>
        </p:nvSpPr>
        <p:spPr>
          <a:xfrm>
            <a:off x="0" y="973623"/>
            <a:ext cx="12204000" cy="4116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0113">
              <a:spcAft>
                <a:spcPts val="500"/>
              </a:spcAft>
            </a:pPr>
            <a:r>
              <a:rPr lang="cs-CZ" sz="2800" b="1" u="sng" dirty="0">
                <a:cs typeface="Tahoma" pitchFamily="34" charset="0"/>
              </a:rPr>
              <a:t>13. 03. 2025 Porucha AMS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ID 1146, Místo: TWR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V čase 09:43 UTC byl telefonicky TEC upozorněn technikem ATSEP, že systém AMS2 LKMT neposkytuje informace o stavech zařízení potřebných pro provoz LVP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 ATSEP provedl restart systému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Bylo provedeno cvičné vyhlášení přípravy LVP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Po restartu byl systém provozuschopný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8379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E5BDD9-B018-E986-14C1-9BBCA46225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500BEDE3-C269-A17C-6A71-E6DDC982071D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F757E795-61C4-F7D0-5B21-C14A3EBE6116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3476B0A0-4A82-C4A0-E628-1343DE299AB6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95D5645-78C8-BBBE-9912-B24C24D5E5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A78810F0-119A-6330-969C-75ADFCA0F971}"/>
              </a:ext>
            </a:extLst>
          </p:cNvPr>
          <p:cNvSpPr txBox="1"/>
          <p:nvPr/>
        </p:nvSpPr>
        <p:spPr>
          <a:xfrm>
            <a:off x="0" y="6334384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provoz letiště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A7DB40E1-157E-BFE7-DDA8-84C4D6AC46B5}"/>
              </a:ext>
            </a:extLst>
          </p:cNvPr>
          <p:cNvSpPr txBox="1">
            <a:spLocks noChangeAspect="1"/>
          </p:cNvSpPr>
          <p:nvPr/>
        </p:nvSpPr>
        <p:spPr>
          <a:xfrm>
            <a:off x="0" y="973623"/>
            <a:ext cx="12204000" cy="2695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0113">
              <a:spcAft>
                <a:spcPts val="500"/>
              </a:spcAft>
            </a:pPr>
            <a:r>
              <a:rPr lang="cs-CZ" sz="2800" b="1" u="sng" dirty="0">
                <a:cs typeface="Tahoma" pitchFamily="34" charset="0"/>
              </a:rPr>
              <a:t>18. 03. 2025 FOD – Kryt motoru na TWY F (04/2025)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ID 1147, Místo: TWY F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Během kontroly LPP byla na TWY F na úrovni APN S3 nalezen předmět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Bylo zjištěno, že jde o kryt z letounu Saab 340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O nálezu byli informováni zaměstnanci JTS Aviation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84F63D6-8E85-2775-980C-8EB594E024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3665" y="2565805"/>
            <a:ext cx="2825022" cy="37685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5969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7C8459-C249-9E9A-5965-0BA75AFBAD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EEEB6834-B376-63BB-14E9-8264668C9DFA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1ACDF0D1-00BF-D77E-E5F4-7B2C0F2E39F3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81210E19-2D84-A7C3-FC4B-A461394DC5FF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EE2E953-1AA6-C069-0940-886507C0CA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46DEA1A9-300B-A8EF-1223-37A110C80F5B}"/>
              </a:ext>
            </a:extLst>
          </p:cNvPr>
          <p:cNvSpPr txBox="1"/>
          <p:nvPr/>
        </p:nvSpPr>
        <p:spPr>
          <a:xfrm>
            <a:off x="0" y="6334384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TWR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642FFA5B-72DE-3F0F-121A-A7E627FCA0A7}"/>
              </a:ext>
            </a:extLst>
          </p:cNvPr>
          <p:cNvSpPr txBox="1">
            <a:spLocks noChangeAspect="1"/>
          </p:cNvSpPr>
          <p:nvPr/>
        </p:nvSpPr>
        <p:spPr>
          <a:xfrm>
            <a:off x="0" y="973623"/>
            <a:ext cx="12204000" cy="4675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0113">
              <a:spcAft>
                <a:spcPts val="500"/>
              </a:spcAft>
            </a:pPr>
            <a:r>
              <a:rPr lang="cs-CZ" sz="2800" b="1" u="sng" dirty="0">
                <a:cs typeface="Tahoma" pitchFamily="34" charset="0"/>
              </a:rPr>
              <a:t>01. 04. 2025 Závada technického zařízení ATM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ID 1148, Místo: TWR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Po přistání pilot oznámil podezření na chybnou funkci ILS RWY 22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 Během přiblížení se letadlo nacházelo vlevo od osy, přičemž jeden z přístrojů na palubě indikoval polohu na ose a jeden vlevo od osy. 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Pilot dále uvedl, že přiblížení musel dokončit manuálně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Prověřeno TWR: </a:t>
            </a:r>
            <a:r>
              <a:rPr lang="cs-CZ" sz="2800" dirty="0"/>
              <a:t>S ohledem na projev chování přístrojů letadla (každý indikátor ukazoval jinak) lze usuzovat, že závada byla na palubě letadla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Technici ŘLP neshledali na zařízení žádnou závadu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4811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1386F5-5ECC-CA37-28F3-7902705EE4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C0CFE95F-F091-1723-7558-9C3F6E74D787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DDC58E91-57B1-7DAA-7E91-7A1418C93249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9BB79F9F-B6FB-1CCF-D2BF-C119A89238A7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448EE87-737C-E81D-4525-923B24062A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A061AAE0-4355-F5B8-82D4-BF51FBE4CF0B}"/>
              </a:ext>
            </a:extLst>
          </p:cNvPr>
          <p:cNvSpPr txBox="1"/>
          <p:nvPr/>
        </p:nvSpPr>
        <p:spPr>
          <a:xfrm>
            <a:off x="0" y="6334384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Handling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491E74AC-70D9-AF2F-0BCD-DA5F5893AACD}"/>
              </a:ext>
            </a:extLst>
          </p:cNvPr>
          <p:cNvSpPr txBox="1">
            <a:spLocks noChangeAspect="1"/>
          </p:cNvSpPr>
          <p:nvPr/>
        </p:nvSpPr>
        <p:spPr>
          <a:xfrm>
            <a:off x="0" y="973623"/>
            <a:ext cx="12204000" cy="3685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0113">
              <a:spcAft>
                <a:spcPts val="500"/>
              </a:spcAft>
            </a:pPr>
            <a:r>
              <a:rPr lang="cs-CZ" sz="2800" b="1" u="sng" dirty="0">
                <a:cs typeface="Tahoma" pitchFamily="34" charset="0"/>
              </a:rPr>
              <a:t>14. 04. 2025 DN – Nedodržení SOP – Nesprávné naložení nákladu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ID 1155, Místo: APN C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Nedodrženy požadavky na proces nakládky letadla dle </a:t>
            </a:r>
            <a:r>
              <a:rPr lang="cs-CZ" sz="2800" dirty="0" err="1">
                <a:ea typeface="Tahoma" panose="020B0604030504040204" pitchFamily="34" charset="0"/>
                <a:cs typeface="Tahoma" panose="020B0604030504040204" pitchFamily="34" charset="0"/>
              </a:rPr>
              <a:t>Loading</a:t>
            </a: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2800" dirty="0" err="1">
                <a:ea typeface="Tahoma" panose="020B0604030504040204" pitchFamily="34" charset="0"/>
                <a:cs typeface="Tahoma" panose="020B0604030504040204" pitchFamily="34" charset="0"/>
              </a:rPr>
              <a:t>instructions</a:t>
            </a: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 report (LIR) / </a:t>
            </a:r>
            <a:r>
              <a:rPr lang="cs-CZ" sz="2800" dirty="0" err="1">
                <a:ea typeface="Tahoma" panose="020B0604030504040204" pitchFamily="34" charset="0"/>
                <a:cs typeface="Tahoma" panose="020B0604030504040204" pitchFamily="34" charset="0"/>
              </a:rPr>
              <a:t>Loadsheet</a:t>
            </a:r>
            <a:endParaRPr lang="cs-CZ" sz="2800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87 kg (12 barelů) mělo být naloženo do CPT3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Část 20 kg (3 barely) naložena v rozporu s LIR do CTP4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O změně nebyla informována posádka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505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AC151B-D871-92AB-07FE-F663AD709F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7DC351FA-D0D5-0C93-0B83-91486A972DDD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9965A9A9-353B-7A1C-C53B-1BDBAEBD31E3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6AF1A90C-F823-647C-AA62-32450A0A6609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1DA8165-4ED6-59A9-05E4-30760F92F7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C11ED30D-CCDB-5F35-53E4-3374E39EF16D}"/>
              </a:ext>
            </a:extLst>
          </p:cNvPr>
          <p:cNvSpPr txBox="1"/>
          <p:nvPr/>
        </p:nvSpPr>
        <p:spPr>
          <a:xfrm>
            <a:off x="0" y="6334384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IAC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5B0D07BB-94D9-2029-BFCD-B7E51B492B7B}"/>
              </a:ext>
            </a:extLst>
          </p:cNvPr>
          <p:cNvSpPr txBox="1">
            <a:spLocks noChangeAspect="1"/>
          </p:cNvSpPr>
          <p:nvPr/>
        </p:nvSpPr>
        <p:spPr>
          <a:xfrm>
            <a:off x="0" y="973623"/>
            <a:ext cx="12204000" cy="2567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0113">
              <a:spcAft>
                <a:spcPts val="500"/>
              </a:spcAft>
            </a:pPr>
            <a:r>
              <a:rPr lang="cs-CZ" sz="2800" b="1" u="sng" dirty="0">
                <a:cs typeface="Tahoma" pitchFamily="34" charset="0"/>
              </a:rPr>
              <a:t>15. 04. 2025 Nezajištěně lešení (IAC)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ID 1150, Místo: APN N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Bylo zjištěno nedostatečné zajištění pojízdného lešení proti pohybu na ploše před IAC (Lakovna)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Byla provedena ihned náhrada starých upínacích pásů za nové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E48F9858-5CFD-B6D1-31FB-5B8F83C53D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4981" y="3540992"/>
            <a:ext cx="4345858" cy="32593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97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56D8644C9B91B49832A72FCB4405064" ma:contentTypeVersion="0" ma:contentTypeDescription="Vytvoří nový dokument" ma:contentTypeScope="" ma:versionID="d54f3275d2bb52365cc481092a8156b5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e5030a4fb49af6ac1945304746faa32a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91CF7BD-548D-412B-B6BF-BFC92DEB7DC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BC7B4C5B-78D1-4050-BA1A-FAC4653A7189}">
  <ds:schemaRefs>
    <ds:schemaRef ds:uri="http://purl.org/dc/terms/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5AAC2446-0A0D-4A30-9556-3C4332E8795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13019</TotalTime>
  <Words>1354</Words>
  <Application>Microsoft Office PowerPoint</Application>
  <PresentationFormat>Širokoúhlá obrazovka</PresentationFormat>
  <Paragraphs>238</Paragraphs>
  <Slides>38</Slides>
  <Notes>38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38</vt:i4>
      </vt:variant>
    </vt:vector>
  </HeadingPairs>
  <TitlesOfParts>
    <vt:vector size="44" baseType="lpstr">
      <vt:lpstr>Arial</vt:lpstr>
      <vt:lpstr>Calibri</vt:lpstr>
      <vt:lpstr>Calibri Light</vt:lpstr>
      <vt:lpstr>Tahoma</vt:lpstr>
      <vt:lpstr>Wingdings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2023_12_05 LRST</dc:title>
  <dc:creator>Pustějovská Kateřina</dc:creator>
  <cp:lastModifiedBy>Smolon Marek</cp:lastModifiedBy>
  <cp:revision>659</cp:revision>
  <cp:lastPrinted>2021-08-17T10:50:42Z</cp:lastPrinted>
  <dcterms:created xsi:type="dcterms:W3CDTF">2021-07-13T09:26:48Z</dcterms:created>
  <dcterms:modified xsi:type="dcterms:W3CDTF">2025-06-03T07:58:29Z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0x010100856D8644C9B91B49832A72FCB4405064</vt:lpwstr>
  </property>
</Properties>
</file>